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68"/>
  </p:notesMasterIdLst>
  <p:sldIdLst>
    <p:sldId id="305" r:id="rId2"/>
    <p:sldId id="306" r:id="rId3"/>
    <p:sldId id="274" r:id="rId4"/>
    <p:sldId id="287" r:id="rId5"/>
    <p:sldId id="289" r:id="rId6"/>
    <p:sldId id="290" r:id="rId7"/>
    <p:sldId id="291" r:id="rId8"/>
    <p:sldId id="292" r:id="rId9"/>
    <p:sldId id="293" r:id="rId10"/>
    <p:sldId id="294" r:id="rId11"/>
    <p:sldId id="334" r:id="rId12"/>
    <p:sldId id="288" r:id="rId13"/>
    <p:sldId id="309" r:id="rId14"/>
    <p:sldId id="258" r:id="rId15"/>
    <p:sldId id="315" r:id="rId16"/>
    <p:sldId id="296" r:id="rId17"/>
    <p:sldId id="317" r:id="rId18"/>
    <p:sldId id="318" r:id="rId19"/>
    <p:sldId id="319" r:id="rId20"/>
    <p:sldId id="321" r:id="rId21"/>
    <p:sldId id="320" r:id="rId22"/>
    <p:sldId id="263" r:id="rId23"/>
    <p:sldId id="314" r:id="rId24"/>
    <p:sldId id="311" r:id="rId25"/>
    <p:sldId id="297" r:id="rId26"/>
    <p:sldId id="277" r:id="rId27"/>
    <p:sldId id="278" r:id="rId28"/>
    <p:sldId id="298" r:id="rId29"/>
    <p:sldId id="299" r:id="rId30"/>
    <p:sldId id="280" r:id="rId31"/>
    <p:sldId id="312" r:id="rId32"/>
    <p:sldId id="300" r:id="rId33"/>
    <p:sldId id="301" r:id="rId34"/>
    <p:sldId id="302" r:id="rId35"/>
    <p:sldId id="265" r:id="rId36"/>
    <p:sldId id="322" r:id="rId37"/>
    <p:sldId id="328" r:id="rId38"/>
    <p:sldId id="329" r:id="rId39"/>
    <p:sldId id="272" r:id="rId40"/>
    <p:sldId id="327" r:id="rId41"/>
    <p:sldId id="323" r:id="rId42"/>
    <p:sldId id="335" r:id="rId43"/>
    <p:sldId id="332" r:id="rId44"/>
    <p:sldId id="324" r:id="rId45"/>
    <p:sldId id="333" r:id="rId46"/>
    <p:sldId id="325" r:id="rId47"/>
    <p:sldId id="326" r:id="rId48"/>
    <p:sldId id="330" r:id="rId49"/>
    <p:sldId id="331" r:id="rId50"/>
    <p:sldId id="313" r:id="rId51"/>
    <p:sldId id="308" r:id="rId52"/>
    <p:sldId id="286" r:id="rId53"/>
    <p:sldId id="285" r:id="rId54"/>
    <p:sldId id="275" r:id="rId55"/>
    <p:sldId id="276" r:id="rId56"/>
    <p:sldId id="262" r:id="rId57"/>
    <p:sldId id="303" r:id="rId58"/>
    <p:sldId id="304" r:id="rId59"/>
    <p:sldId id="273" r:id="rId60"/>
    <p:sldId id="261" r:id="rId61"/>
    <p:sldId id="270" r:id="rId62"/>
    <p:sldId id="283" r:id="rId63"/>
    <p:sldId id="281" r:id="rId64"/>
    <p:sldId id="282" r:id="rId65"/>
    <p:sldId id="284" r:id="rId66"/>
    <p:sldId id="271" r:id="rId6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734" autoAdjust="0"/>
    <p:restoredTop sz="99618" autoAdjust="0"/>
  </p:normalViewPr>
  <p:slideViewPr>
    <p:cSldViewPr snapToGrid="0" snapToObjects="1">
      <p:cViewPr varScale="1">
        <p:scale>
          <a:sx n="104" d="100"/>
          <a:sy n="104" d="100"/>
        </p:scale>
        <p:origin x="-324" y="-96"/>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5535B81-8CD0-434B-942A-DADF35795B08}" type="doc">
      <dgm:prSet loTypeId="urn:microsoft.com/office/officeart/2005/8/layout/pyramid1" loCatId="" qsTypeId="urn:microsoft.com/office/officeart/2005/8/quickstyle/simple4" qsCatId="simple" csTypeId="urn:microsoft.com/office/officeart/2005/8/colors/accent1_2" csCatId="accent1" phldr="1"/>
      <dgm:spPr/>
    </dgm:pt>
    <dgm:pt modelId="{C12C90F7-68FB-A94A-B4CC-887E28F6B4FD}">
      <dgm:prSet phldrT="[Text]"/>
      <dgm:spPr/>
      <dgm:t>
        <a:bodyPr/>
        <a:lstStyle/>
        <a:p>
          <a:r>
            <a:rPr lang="en-US" dirty="0" smtClean="0"/>
            <a:t>Wisdom (Insight)</a:t>
          </a:r>
          <a:endParaRPr lang="en-US" dirty="0"/>
        </a:p>
      </dgm:t>
    </dgm:pt>
    <dgm:pt modelId="{734E1E5D-C6F4-8C40-8F50-F4DC913F0B32}" type="parTrans" cxnId="{800BB717-DD10-FD42-B0B6-925A4B262E7F}">
      <dgm:prSet/>
      <dgm:spPr/>
      <dgm:t>
        <a:bodyPr/>
        <a:lstStyle/>
        <a:p>
          <a:endParaRPr lang="en-US"/>
        </a:p>
      </dgm:t>
    </dgm:pt>
    <dgm:pt modelId="{F280D5D6-E3F1-8B40-99D7-86CD1608CECE}" type="sibTrans" cxnId="{800BB717-DD10-FD42-B0B6-925A4B262E7F}">
      <dgm:prSet/>
      <dgm:spPr/>
      <dgm:t>
        <a:bodyPr/>
        <a:lstStyle/>
        <a:p>
          <a:endParaRPr lang="en-US"/>
        </a:p>
      </dgm:t>
    </dgm:pt>
    <dgm:pt modelId="{A65FBC87-EE4E-464B-A091-43F6221BAA52}">
      <dgm:prSet phldrT="[Text]"/>
      <dgm:spPr/>
      <dgm:t>
        <a:bodyPr/>
        <a:lstStyle/>
        <a:p>
          <a:r>
            <a:rPr lang="en-US" dirty="0" smtClean="0"/>
            <a:t>Knowledge</a:t>
          </a:r>
          <a:endParaRPr lang="en-US" dirty="0"/>
        </a:p>
      </dgm:t>
    </dgm:pt>
    <dgm:pt modelId="{DB9C67DA-A9E3-D94A-9723-0A121C1DF81B}" type="parTrans" cxnId="{9AFBDDD1-69BC-1945-B40C-240AC6821AF0}">
      <dgm:prSet/>
      <dgm:spPr/>
      <dgm:t>
        <a:bodyPr/>
        <a:lstStyle/>
        <a:p>
          <a:endParaRPr lang="en-US"/>
        </a:p>
      </dgm:t>
    </dgm:pt>
    <dgm:pt modelId="{529AFD19-3B97-3B40-8AAC-B31D57D6E3DD}" type="sibTrans" cxnId="{9AFBDDD1-69BC-1945-B40C-240AC6821AF0}">
      <dgm:prSet/>
      <dgm:spPr/>
      <dgm:t>
        <a:bodyPr/>
        <a:lstStyle/>
        <a:p>
          <a:endParaRPr lang="en-US"/>
        </a:p>
      </dgm:t>
    </dgm:pt>
    <dgm:pt modelId="{AB707953-7A39-9445-9E79-1D8D99F58FA9}">
      <dgm:prSet phldrT="[Text]"/>
      <dgm:spPr/>
      <dgm:t>
        <a:bodyPr/>
        <a:lstStyle/>
        <a:p>
          <a:r>
            <a:rPr lang="en-US" dirty="0" smtClean="0"/>
            <a:t>Data</a:t>
          </a:r>
          <a:endParaRPr lang="en-US" dirty="0"/>
        </a:p>
      </dgm:t>
    </dgm:pt>
    <dgm:pt modelId="{A02697FC-D76C-1041-9EB7-F1C3B75276D5}" type="parTrans" cxnId="{944D733B-795A-0C4F-A4D3-B860B67DA1F3}">
      <dgm:prSet/>
      <dgm:spPr/>
      <dgm:t>
        <a:bodyPr/>
        <a:lstStyle/>
        <a:p>
          <a:endParaRPr lang="en-US"/>
        </a:p>
      </dgm:t>
    </dgm:pt>
    <dgm:pt modelId="{4405A7E5-8495-DC43-B19D-A0D42ADAFC4C}" type="sibTrans" cxnId="{944D733B-795A-0C4F-A4D3-B860B67DA1F3}">
      <dgm:prSet/>
      <dgm:spPr/>
      <dgm:t>
        <a:bodyPr/>
        <a:lstStyle/>
        <a:p>
          <a:endParaRPr lang="en-US"/>
        </a:p>
      </dgm:t>
    </dgm:pt>
    <dgm:pt modelId="{43D99BE8-FC24-5C48-A704-6FAFA456FFBB}">
      <dgm:prSet phldrT="[Text]"/>
      <dgm:spPr/>
      <dgm:t>
        <a:bodyPr/>
        <a:lstStyle/>
        <a:p>
          <a:r>
            <a:rPr lang="en-US" dirty="0" smtClean="0"/>
            <a:t>Information</a:t>
          </a:r>
          <a:endParaRPr lang="en-US" dirty="0"/>
        </a:p>
      </dgm:t>
    </dgm:pt>
    <dgm:pt modelId="{F7A38250-3B8B-1143-BC82-7712D6F79115}" type="parTrans" cxnId="{519D4881-D148-3443-85C5-0BD31DDAA5C4}">
      <dgm:prSet/>
      <dgm:spPr/>
      <dgm:t>
        <a:bodyPr/>
        <a:lstStyle/>
        <a:p>
          <a:endParaRPr lang="en-US"/>
        </a:p>
      </dgm:t>
    </dgm:pt>
    <dgm:pt modelId="{6000701F-0B18-D246-937B-5DA8CA25F86F}" type="sibTrans" cxnId="{519D4881-D148-3443-85C5-0BD31DDAA5C4}">
      <dgm:prSet/>
      <dgm:spPr/>
      <dgm:t>
        <a:bodyPr/>
        <a:lstStyle/>
        <a:p>
          <a:endParaRPr lang="en-US"/>
        </a:p>
      </dgm:t>
    </dgm:pt>
    <dgm:pt modelId="{5066DC51-BDF8-3C42-83E4-97487C3C6112}">
      <dgm:prSet phldrT="[Text]"/>
      <dgm:spPr/>
      <dgm:t>
        <a:bodyPr/>
        <a:lstStyle/>
        <a:p>
          <a:r>
            <a:rPr lang="en-US" dirty="0" smtClean="0"/>
            <a:t>Physical Models, schemas</a:t>
          </a:r>
          <a:endParaRPr lang="en-US" dirty="0"/>
        </a:p>
      </dgm:t>
    </dgm:pt>
    <dgm:pt modelId="{BFB8A041-D657-8047-811B-AB76C62121EF}" type="parTrans" cxnId="{67F8BE97-4542-F448-AC30-2E7329C582D0}">
      <dgm:prSet/>
      <dgm:spPr/>
      <dgm:t>
        <a:bodyPr/>
        <a:lstStyle/>
        <a:p>
          <a:endParaRPr lang="en-US"/>
        </a:p>
      </dgm:t>
    </dgm:pt>
    <dgm:pt modelId="{8A406439-2C67-9642-9F59-0843589747B1}" type="sibTrans" cxnId="{67F8BE97-4542-F448-AC30-2E7329C582D0}">
      <dgm:prSet/>
      <dgm:spPr/>
      <dgm:t>
        <a:bodyPr/>
        <a:lstStyle/>
        <a:p>
          <a:endParaRPr lang="en-US"/>
        </a:p>
      </dgm:t>
    </dgm:pt>
    <dgm:pt modelId="{A267701C-FE16-BA4B-BF6F-6639047FF15D}">
      <dgm:prSet phldrT="[Text]"/>
      <dgm:spPr/>
      <dgm:t>
        <a:bodyPr/>
        <a:lstStyle/>
        <a:p>
          <a:r>
            <a:rPr lang="en-US" dirty="0" smtClean="0"/>
            <a:t>Logical models</a:t>
          </a:r>
          <a:endParaRPr lang="en-US" dirty="0"/>
        </a:p>
      </dgm:t>
    </dgm:pt>
    <dgm:pt modelId="{22259A28-2E8D-FE40-99BB-83D5083A4C8B}" type="parTrans" cxnId="{64A8BF1F-678B-094A-B355-8DC490C09427}">
      <dgm:prSet/>
      <dgm:spPr/>
      <dgm:t>
        <a:bodyPr/>
        <a:lstStyle/>
        <a:p>
          <a:endParaRPr lang="en-US"/>
        </a:p>
      </dgm:t>
    </dgm:pt>
    <dgm:pt modelId="{32E22DAE-EA63-F44B-954C-11454BA3A3A6}" type="sibTrans" cxnId="{64A8BF1F-678B-094A-B355-8DC490C09427}">
      <dgm:prSet/>
      <dgm:spPr/>
      <dgm:t>
        <a:bodyPr/>
        <a:lstStyle/>
        <a:p>
          <a:endParaRPr lang="en-US"/>
        </a:p>
      </dgm:t>
    </dgm:pt>
    <dgm:pt modelId="{32E06A69-0246-334B-9824-EBE44443A655}">
      <dgm:prSet phldrT="[Text]"/>
      <dgm:spPr/>
      <dgm:t>
        <a:bodyPr/>
        <a:lstStyle/>
        <a:p>
          <a:r>
            <a:rPr lang="en-US" dirty="0" smtClean="0"/>
            <a:t>Conceptual Models</a:t>
          </a:r>
          <a:endParaRPr lang="en-US" dirty="0"/>
        </a:p>
      </dgm:t>
    </dgm:pt>
    <dgm:pt modelId="{76289A7E-806B-ED4E-9375-BCE30204CFB6}" type="parTrans" cxnId="{9D54D097-A412-B04C-89B3-D32A5F38BBEE}">
      <dgm:prSet/>
      <dgm:spPr/>
      <dgm:t>
        <a:bodyPr/>
        <a:lstStyle/>
        <a:p>
          <a:endParaRPr lang="en-US"/>
        </a:p>
      </dgm:t>
    </dgm:pt>
    <dgm:pt modelId="{E51580DF-F0B3-354C-B84C-77780B217578}" type="sibTrans" cxnId="{9D54D097-A412-B04C-89B3-D32A5F38BBEE}">
      <dgm:prSet/>
      <dgm:spPr/>
      <dgm:t>
        <a:bodyPr/>
        <a:lstStyle/>
        <a:p>
          <a:endParaRPr lang="en-US"/>
        </a:p>
      </dgm:t>
    </dgm:pt>
    <dgm:pt modelId="{AF69B387-A9EB-624A-8AA2-BBFE13CBFAA2}">
      <dgm:prSet phldrT="[Text]"/>
      <dgm:spPr/>
      <dgm:t>
        <a:bodyPr/>
        <a:lstStyle/>
        <a:p>
          <a:r>
            <a:rPr lang="en-US" dirty="0" smtClean="0"/>
            <a:t>Objects, instances</a:t>
          </a:r>
          <a:endParaRPr lang="en-US" dirty="0"/>
        </a:p>
      </dgm:t>
    </dgm:pt>
    <dgm:pt modelId="{B85ECEAD-D67D-8548-978A-0848BA023886}" type="parTrans" cxnId="{DD8A3246-79C3-6E47-89AD-6160521C4251}">
      <dgm:prSet/>
      <dgm:spPr/>
      <dgm:t>
        <a:bodyPr/>
        <a:lstStyle/>
        <a:p>
          <a:endParaRPr lang="en-US"/>
        </a:p>
      </dgm:t>
    </dgm:pt>
    <dgm:pt modelId="{1C80365B-892E-DC41-B04E-A835B44F4298}" type="sibTrans" cxnId="{DD8A3246-79C3-6E47-89AD-6160521C4251}">
      <dgm:prSet/>
      <dgm:spPr/>
      <dgm:t>
        <a:bodyPr/>
        <a:lstStyle/>
        <a:p>
          <a:endParaRPr lang="en-US"/>
        </a:p>
      </dgm:t>
    </dgm:pt>
    <dgm:pt modelId="{7E1B0AA0-AC8C-CA43-8F3E-E329C8E150D0}" type="pres">
      <dgm:prSet presAssocID="{05535B81-8CD0-434B-942A-DADF35795B08}" presName="Name0" presStyleCnt="0">
        <dgm:presLayoutVars>
          <dgm:dir/>
          <dgm:animLvl val="lvl"/>
          <dgm:resizeHandles val="exact"/>
        </dgm:presLayoutVars>
      </dgm:prSet>
      <dgm:spPr/>
    </dgm:pt>
    <dgm:pt modelId="{87636DFD-A993-AA40-BCDB-76848D5928A8}" type="pres">
      <dgm:prSet presAssocID="{C12C90F7-68FB-A94A-B4CC-887E28F6B4FD}" presName="Name8" presStyleCnt="0"/>
      <dgm:spPr/>
    </dgm:pt>
    <dgm:pt modelId="{E2B8FB39-2A12-BC4B-86B6-E27157E11E57}" type="pres">
      <dgm:prSet presAssocID="{C12C90F7-68FB-A94A-B4CC-887E28F6B4FD}" presName="acctBkgd" presStyleLbl="alignAcc1" presStyleIdx="0" presStyleCnt="4"/>
      <dgm:spPr/>
      <dgm:t>
        <a:bodyPr/>
        <a:lstStyle/>
        <a:p>
          <a:endParaRPr lang="en-US"/>
        </a:p>
      </dgm:t>
    </dgm:pt>
    <dgm:pt modelId="{6A42E745-68FB-DC43-88D7-A2B6B0EFAF25}" type="pres">
      <dgm:prSet presAssocID="{C12C90F7-68FB-A94A-B4CC-887E28F6B4FD}" presName="acctTx" presStyleLbl="alignAcc1" presStyleIdx="0" presStyleCnt="4">
        <dgm:presLayoutVars>
          <dgm:bulletEnabled val="1"/>
        </dgm:presLayoutVars>
      </dgm:prSet>
      <dgm:spPr/>
      <dgm:t>
        <a:bodyPr/>
        <a:lstStyle/>
        <a:p>
          <a:endParaRPr lang="en-US"/>
        </a:p>
      </dgm:t>
    </dgm:pt>
    <dgm:pt modelId="{D1DF0ECA-23F8-C649-87C3-DFF843EF5F3F}" type="pres">
      <dgm:prSet presAssocID="{C12C90F7-68FB-A94A-B4CC-887E28F6B4FD}" presName="level" presStyleLbl="node1" presStyleIdx="0" presStyleCnt="4">
        <dgm:presLayoutVars>
          <dgm:chMax val="1"/>
          <dgm:bulletEnabled val="1"/>
        </dgm:presLayoutVars>
      </dgm:prSet>
      <dgm:spPr/>
      <dgm:t>
        <a:bodyPr/>
        <a:lstStyle/>
        <a:p>
          <a:endParaRPr lang="en-US"/>
        </a:p>
      </dgm:t>
    </dgm:pt>
    <dgm:pt modelId="{1F071008-ACA9-2347-931F-14EF93837FBB}" type="pres">
      <dgm:prSet presAssocID="{C12C90F7-68FB-A94A-B4CC-887E28F6B4FD}" presName="levelTx" presStyleLbl="revTx" presStyleIdx="0" presStyleCnt="0">
        <dgm:presLayoutVars>
          <dgm:chMax val="1"/>
          <dgm:bulletEnabled val="1"/>
        </dgm:presLayoutVars>
      </dgm:prSet>
      <dgm:spPr/>
      <dgm:t>
        <a:bodyPr/>
        <a:lstStyle/>
        <a:p>
          <a:endParaRPr lang="en-US"/>
        </a:p>
      </dgm:t>
    </dgm:pt>
    <dgm:pt modelId="{1DC26EFC-6AA2-0442-9C07-C6A7F88F826B}" type="pres">
      <dgm:prSet presAssocID="{A65FBC87-EE4E-464B-A091-43F6221BAA52}" presName="Name8" presStyleCnt="0"/>
      <dgm:spPr/>
    </dgm:pt>
    <dgm:pt modelId="{5E704852-8034-4E41-A7B8-7A8795DE56E9}" type="pres">
      <dgm:prSet presAssocID="{A65FBC87-EE4E-464B-A091-43F6221BAA52}" presName="acctBkgd" presStyleLbl="alignAcc1" presStyleIdx="1" presStyleCnt="4"/>
      <dgm:spPr/>
      <dgm:t>
        <a:bodyPr/>
        <a:lstStyle/>
        <a:p>
          <a:endParaRPr lang="en-US"/>
        </a:p>
      </dgm:t>
    </dgm:pt>
    <dgm:pt modelId="{13860990-A735-3643-B973-259F73EA6FA8}" type="pres">
      <dgm:prSet presAssocID="{A65FBC87-EE4E-464B-A091-43F6221BAA52}" presName="acctTx" presStyleLbl="alignAcc1" presStyleIdx="1" presStyleCnt="4">
        <dgm:presLayoutVars>
          <dgm:bulletEnabled val="1"/>
        </dgm:presLayoutVars>
      </dgm:prSet>
      <dgm:spPr/>
      <dgm:t>
        <a:bodyPr/>
        <a:lstStyle/>
        <a:p>
          <a:endParaRPr lang="en-US"/>
        </a:p>
      </dgm:t>
    </dgm:pt>
    <dgm:pt modelId="{2365BC4B-5068-7240-8F4E-8FF04AA6CDDF}" type="pres">
      <dgm:prSet presAssocID="{A65FBC87-EE4E-464B-A091-43F6221BAA52}" presName="level" presStyleLbl="node1" presStyleIdx="1" presStyleCnt="4">
        <dgm:presLayoutVars>
          <dgm:chMax val="1"/>
          <dgm:bulletEnabled val="1"/>
        </dgm:presLayoutVars>
      </dgm:prSet>
      <dgm:spPr/>
      <dgm:t>
        <a:bodyPr/>
        <a:lstStyle/>
        <a:p>
          <a:endParaRPr lang="en-US"/>
        </a:p>
      </dgm:t>
    </dgm:pt>
    <dgm:pt modelId="{9DAA4325-B6B3-684F-AC77-F40BE094FF35}" type="pres">
      <dgm:prSet presAssocID="{A65FBC87-EE4E-464B-A091-43F6221BAA52}" presName="levelTx" presStyleLbl="revTx" presStyleIdx="0" presStyleCnt="0">
        <dgm:presLayoutVars>
          <dgm:chMax val="1"/>
          <dgm:bulletEnabled val="1"/>
        </dgm:presLayoutVars>
      </dgm:prSet>
      <dgm:spPr/>
      <dgm:t>
        <a:bodyPr/>
        <a:lstStyle/>
        <a:p>
          <a:endParaRPr lang="en-US"/>
        </a:p>
      </dgm:t>
    </dgm:pt>
    <dgm:pt modelId="{8C5EC44B-31A7-5D48-BD17-A10578D55754}" type="pres">
      <dgm:prSet presAssocID="{43D99BE8-FC24-5C48-A704-6FAFA456FFBB}" presName="Name8" presStyleCnt="0"/>
      <dgm:spPr/>
    </dgm:pt>
    <dgm:pt modelId="{16ECA19A-E43D-BB4A-B5C6-FAAB90EDEC3E}" type="pres">
      <dgm:prSet presAssocID="{43D99BE8-FC24-5C48-A704-6FAFA456FFBB}" presName="acctBkgd" presStyleLbl="alignAcc1" presStyleIdx="2" presStyleCnt="4"/>
      <dgm:spPr/>
      <dgm:t>
        <a:bodyPr/>
        <a:lstStyle/>
        <a:p>
          <a:endParaRPr lang="en-US"/>
        </a:p>
      </dgm:t>
    </dgm:pt>
    <dgm:pt modelId="{953DA29A-887B-F64A-AA75-13A46D4BE1E7}" type="pres">
      <dgm:prSet presAssocID="{43D99BE8-FC24-5C48-A704-6FAFA456FFBB}" presName="acctTx" presStyleLbl="alignAcc1" presStyleIdx="2" presStyleCnt="4">
        <dgm:presLayoutVars>
          <dgm:bulletEnabled val="1"/>
        </dgm:presLayoutVars>
      </dgm:prSet>
      <dgm:spPr/>
      <dgm:t>
        <a:bodyPr/>
        <a:lstStyle/>
        <a:p>
          <a:endParaRPr lang="en-US"/>
        </a:p>
      </dgm:t>
    </dgm:pt>
    <dgm:pt modelId="{BCC402A1-92C7-FC44-87A3-A8A6C6C959E4}" type="pres">
      <dgm:prSet presAssocID="{43D99BE8-FC24-5C48-A704-6FAFA456FFBB}" presName="level" presStyleLbl="node1" presStyleIdx="2" presStyleCnt="4">
        <dgm:presLayoutVars>
          <dgm:chMax val="1"/>
          <dgm:bulletEnabled val="1"/>
        </dgm:presLayoutVars>
      </dgm:prSet>
      <dgm:spPr/>
      <dgm:t>
        <a:bodyPr/>
        <a:lstStyle/>
        <a:p>
          <a:endParaRPr lang="en-US"/>
        </a:p>
      </dgm:t>
    </dgm:pt>
    <dgm:pt modelId="{ABF560CE-01A7-7649-B226-9992AA8DE611}" type="pres">
      <dgm:prSet presAssocID="{43D99BE8-FC24-5C48-A704-6FAFA456FFBB}" presName="levelTx" presStyleLbl="revTx" presStyleIdx="0" presStyleCnt="0">
        <dgm:presLayoutVars>
          <dgm:chMax val="1"/>
          <dgm:bulletEnabled val="1"/>
        </dgm:presLayoutVars>
      </dgm:prSet>
      <dgm:spPr/>
      <dgm:t>
        <a:bodyPr/>
        <a:lstStyle/>
        <a:p>
          <a:endParaRPr lang="en-US"/>
        </a:p>
      </dgm:t>
    </dgm:pt>
    <dgm:pt modelId="{2913BD05-79EC-D442-AEB5-4D9EE82FD0B7}" type="pres">
      <dgm:prSet presAssocID="{AB707953-7A39-9445-9E79-1D8D99F58FA9}" presName="Name8" presStyleCnt="0"/>
      <dgm:spPr/>
    </dgm:pt>
    <dgm:pt modelId="{155C3B3C-85B1-9A45-B52E-085FC266EF12}" type="pres">
      <dgm:prSet presAssocID="{AB707953-7A39-9445-9E79-1D8D99F58FA9}" presName="acctBkgd" presStyleLbl="alignAcc1" presStyleIdx="3" presStyleCnt="4"/>
      <dgm:spPr/>
      <dgm:t>
        <a:bodyPr/>
        <a:lstStyle/>
        <a:p>
          <a:endParaRPr lang="en-US"/>
        </a:p>
      </dgm:t>
    </dgm:pt>
    <dgm:pt modelId="{3B94A5A3-C3B5-5642-8365-E005C5DB0C72}" type="pres">
      <dgm:prSet presAssocID="{AB707953-7A39-9445-9E79-1D8D99F58FA9}" presName="acctTx" presStyleLbl="alignAcc1" presStyleIdx="3" presStyleCnt="4">
        <dgm:presLayoutVars>
          <dgm:bulletEnabled val="1"/>
        </dgm:presLayoutVars>
      </dgm:prSet>
      <dgm:spPr/>
      <dgm:t>
        <a:bodyPr/>
        <a:lstStyle/>
        <a:p>
          <a:endParaRPr lang="en-US"/>
        </a:p>
      </dgm:t>
    </dgm:pt>
    <dgm:pt modelId="{2A9380C6-BC57-F44D-8728-425C7B035B8C}" type="pres">
      <dgm:prSet presAssocID="{AB707953-7A39-9445-9E79-1D8D99F58FA9}" presName="level" presStyleLbl="node1" presStyleIdx="3" presStyleCnt="4">
        <dgm:presLayoutVars>
          <dgm:chMax val="1"/>
          <dgm:bulletEnabled val="1"/>
        </dgm:presLayoutVars>
      </dgm:prSet>
      <dgm:spPr/>
      <dgm:t>
        <a:bodyPr/>
        <a:lstStyle/>
        <a:p>
          <a:endParaRPr lang="en-US"/>
        </a:p>
      </dgm:t>
    </dgm:pt>
    <dgm:pt modelId="{5336B809-98AF-FA4F-B8F4-F35EF96D37EC}" type="pres">
      <dgm:prSet presAssocID="{AB707953-7A39-9445-9E79-1D8D99F58FA9}" presName="levelTx" presStyleLbl="revTx" presStyleIdx="0" presStyleCnt="0">
        <dgm:presLayoutVars>
          <dgm:chMax val="1"/>
          <dgm:bulletEnabled val="1"/>
        </dgm:presLayoutVars>
      </dgm:prSet>
      <dgm:spPr/>
      <dgm:t>
        <a:bodyPr/>
        <a:lstStyle/>
        <a:p>
          <a:endParaRPr lang="en-US"/>
        </a:p>
      </dgm:t>
    </dgm:pt>
  </dgm:ptLst>
  <dgm:cxnLst>
    <dgm:cxn modelId="{DD8A3246-79C3-6E47-89AD-6160521C4251}" srcId="{AB707953-7A39-9445-9E79-1D8D99F58FA9}" destId="{AF69B387-A9EB-624A-8AA2-BBFE13CBFAA2}" srcOrd="0" destOrd="0" parTransId="{B85ECEAD-D67D-8548-978A-0848BA023886}" sibTransId="{1C80365B-892E-DC41-B04E-A835B44F4298}"/>
    <dgm:cxn modelId="{2DF771F4-6218-864C-9EF0-B761B8610185}" type="presOf" srcId="{AB707953-7A39-9445-9E79-1D8D99F58FA9}" destId="{5336B809-98AF-FA4F-B8F4-F35EF96D37EC}" srcOrd="1" destOrd="0" presId="urn:microsoft.com/office/officeart/2005/8/layout/pyramid1"/>
    <dgm:cxn modelId="{9C71D975-2A56-C74B-85EF-AB678DBE27C4}" type="presOf" srcId="{AF69B387-A9EB-624A-8AA2-BBFE13CBFAA2}" destId="{155C3B3C-85B1-9A45-B52E-085FC266EF12}" srcOrd="0" destOrd="0" presId="urn:microsoft.com/office/officeart/2005/8/layout/pyramid1"/>
    <dgm:cxn modelId="{ACABE3CE-675B-EB4A-A05D-60E26311CEFA}" type="presOf" srcId="{5066DC51-BDF8-3C42-83E4-97487C3C6112}" destId="{953DA29A-887B-F64A-AA75-13A46D4BE1E7}" srcOrd="1" destOrd="0" presId="urn:microsoft.com/office/officeart/2005/8/layout/pyramid1"/>
    <dgm:cxn modelId="{8FF4743F-12C6-9846-BEA1-811FEAA3A7C2}" type="presOf" srcId="{43D99BE8-FC24-5C48-A704-6FAFA456FFBB}" destId="{BCC402A1-92C7-FC44-87A3-A8A6C6C959E4}" srcOrd="0" destOrd="0" presId="urn:microsoft.com/office/officeart/2005/8/layout/pyramid1"/>
    <dgm:cxn modelId="{C3637675-0DA7-2343-AE47-EA7BC7B4FA2E}" type="presOf" srcId="{43D99BE8-FC24-5C48-A704-6FAFA456FFBB}" destId="{ABF560CE-01A7-7649-B226-9992AA8DE611}" srcOrd="1" destOrd="0" presId="urn:microsoft.com/office/officeart/2005/8/layout/pyramid1"/>
    <dgm:cxn modelId="{519D4881-D148-3443-85C5-0BD31DDAA5C4}" srcId="{05535B81-8CD0-434B-942A-DADF35795B08}" destId="{43D99BE8-FC24-5C48-A704-6FAFA456FFBB}" srcOrd="2" destOrd="0" parTransId="{F7A38250-3B8B-1143-BC82-7712D6F79115}" sibTransId="{6000701F-0B18-D246-937B-5DA8CA25F86F}"/>
    <dgm:cxn modelId="{800BB717-DD10-FD42-B0B6-925A4B262E7F}" srcId="{05535B81-8CD0-434B-942A-DADF35795B08}" destId="{C12C90F7-68FB-A94A-B4CC-887E28F6B4FD}" srcOrd="0" destOrd="0" parTransId="{734E1E5D-C6F4-8C40-8F50-F4DC913F0B32}" sibTransId="{F280D5D6-E3F1-8B40-99D7-86CD1608CECE}"/>
    <dgm:cxn modelId="{80D2622F-1700-8D41-A79C-5283E08B6BF4}" type="presOf" srcId="{32E06A69-0246-334B-9824-EBE44443A655}" destId="{E2B8FB39-2A12-BC4B-86B6-E27157E11E57}" srcOrd="0" destOrd="0" presId="urn:microsoft.com/office/officeart/2005/8/layout/pyramid1"/>
    <dgm:cxn modelId="{9AFBDDD1-69BC-1945-B40C-240AC6821AF0}" srcId="{05535B81-8CD0-434B-942A-DADF35795B08}" destId="{A65FBC87-EE4E-464B-A091-43F6221BAA52}" srcOrd="1" destOrd="0" parTransId="{DB9C67DA-A9E3-D94A-9723-0A121C1DF81B}" sibTransId="{529AFD19-3B97-3B40-8AAC-B31D57D6E3DD}"/>
    <dgm:cxn modelId="{67A62475-91A4-474C-A3F1-766D5BAD46CC}" type="presOf" srcId="{A65FBC87-EE4E-464B-A091-43F6221BAA52}" destId="{9DAA4325-B6B3-684F-AC77-F40BE094FF35}" srcOrd="1" destOrd="0" presId="urn:microsoft.com/office/officeart/2005/8/layout/pyramid1"/>
    <dgm:cxn modelId="{6DE171AA-5938-F44C-93A1-C6B60DA3FB09}" type="presOf" srcId="{A267701C-FE16-BA4B-BF6F-6639047FF15D}" destId="{5E704852-8034-4E41-A7B8-7A8795DE56E9}" srcOrd="0" destOrd="0" presId="urn:microsoft.com/office/officeart/2005/8/layout/pyramid1"/>
    <dgm:cxn modelId="{EBD32990-69F1-C245-BBAC-52D07CCB6EF8}" type="presOf" srcId="{A267701C-FE16-BA4B-BF6F-6639047FF15D}" destId="{13860990-A735-3643-B973-259F73EA6FA8}" srcOrd="1" destOrd="0" presId="urn:microsoft.com/office/officeart/2005/8/layout/pyramid1"/>
    <dgm:cxn modelId="{0411146A-3F69-054A-82FF-6A1C2D083348}" type="presOf" srcId="{A65FBC87-EE4E-464B-A091-43F6221BAA52}" destId="{2365BC4B-5068-7240-8F4E-8FF04AA6CDDF}" srcOrd="0" destOrd="0" presId="urn:microsoft.com/office/officeart/2005/8/layout/pyramid1"/>
    <dgm:cxn modelId="{B0D93E50-1D47-4A45-AF4F-07F569A43B59}" type="presOf" srcId="{C12C90F7-68FB-A94A-B4CC-887E28F6B4FD}" destId="{D1DF0ECA-23F8-C649-87C3-DFF843EF5F3F}" srcOrd="0" destOrd="0" presId="urn:microsoft.com/office/officeart/2005/8/layout/pyramid1"/>
    <dgm:cxn modelId="{9D54D097-A412-B04C-89B3-D32A5F38BBEE}" srcId="{C12C90F7-68FB-A94A-B4CC-887E28F6B4FD}" destId="{32E06A69-0246-334B-9824-EBE44443A655}" srcOrd="0" destOrd="0" parTransId="{76289A7E-806B-ED4E-9375-BCE30204CFB6}" sibTransId="{E51580DF-F0B3-354C-B84C-77780B217578}"/>
    <dgm:cxn modelId="{A04256DE-AB60-8F42-86EB-214A363261D9}" type="presOf" srcId="{05535B81-8CD0-434B-942A-DADF35795B08}" destId="{7E1B0AA0-AC8C-CA43-8F3E-E329C8E150D0}" srcOrd="0" destOrd="0" presId="urn:microsoft.com/office/officeart/2005/8/layout/pyramid1"/>
    <dgm:cxn modelId="{67F8BE97-4542-F448-AC30-2E7329C582D0}" srcId="{43D99BE8-FC24-5C48-A704-6FAFA456FFBB}" destId="{5066DC51-BDF8-3C42-83E4-97487C3C6112}" srcOrd="0" destOrd="0" parTransId="{BFB8A041-D657-8047-811B-AB76C62121EF}" sibTransId="{8A406439-2C67-9642-9F59-0843589747B1}"/>
    <dgm:cxn modelId="{944D733B-795A-0C4F-A4D3-B860B67DA1F3}" srcId="{05535B81-8CD0-434B-942A-DADF35795B08}" destId="{AB707953-7A39-9445-9E79-1D8D99F58FA9}" srcOrd="3" destOrd="0" parTransId="{A02697FC-D76C-1041-9EB7-F1C3B75276D5}" sibTransId="{4405A7E5-8495-DC43-B19D-A0D42ADAFC4C}"/>
    <dgm:cxn modelId="{CD291D93-06F5-164D-B303-D7A1991A6093}" type="presOf" srcId="{AB707953-7A39-9445-9E79-1D8D99F58FA9}" destId="{2A9380C6-BC57-F44D-8728-425C7B035B8C}" srcOrd="0" destOrd="0" presId="urn:microsoft.com/office/officeart/2005/8/layout/pyramid1"/>
    <dgm:cxn modelId="{27528315-20DE-B54D-B83A-85DBFBA3EE6B}" type="presOf" srcId="{5066DC51-BDF8-3C42-83E4-97487C3C6112}" destId="{16ECA19A-E43D-BB4A-B5C6-FAAB90EDEC3E}" srcOrd="0" destOrd="0" presId="urn:microsoft.com/office/officeart/2005/8/layout/pyramid1"/>
    <dgm:cxn modelId="{80957100-2214-EB4C-A8E1-189CCF057640}" type="presOf" srcId="{AF69B387-A9EB-624A-8AA2-BBFE13CBFAA2}" destId="{3B94A5A3-C3B5-5642-8365-E005C5DB0C72}" srcOrd="1" destOrd="0" presId="urn:microsoft.com/office/officeart/2005/8/layout/pyramid1"/>
    <dgm:cxn modelId="{64A8BF1F-678B-094A-B355-8DC490C09427}" srcId="{A65FBC87-EE4E-464B-A091-43F6221BAA52}" destId="{A267701C-FE16-BA4B-BF6F-6639047FF15D}" srcOrd="0" destOrd="0" parTransId="{22259A28-2E8D-FE40-99BB-83D5083A4C8B}" sibTransId="{32E22DAE-EA63-F44B-954C-11454BA3A3A6}"/>
    <dgm:cxn modelId="{3D03B99A-69D3-FE4E-92F9-AF55124921A0}" type="presOf" srcId="{C12C90F7-68FB-A94A-B4CC-887E28F6B4FD}" destId="{1F071008-ACA9-2347-931F-14EF93837FBB}" srcOrd="1" destOrd="0" presId="urn:microsoft.com/office/officeart/2005/8/layout/pyramid1"/>
    <dgm:cxn modelId="{CD13E3A8-606A-9D4B-8BD3-90FBBEC7438B}" type="presOf" srcId="{32E06A69-0246-334B-9824-EBE44443A655}" destId="{6A42E745-68FB-DC43-88D7-A2B6B0EFAF25}" srcOrd="1" destOrd="0" presId="urn:microsoft.com/office/officeart/2005/8/layout/pyramid1"/>
    <dgm:cxn modelId="{37D32B3F-2708-4947-B586-1C1BF863D6E4}" type="presParOf" srcId="{7E1B0AA0-AC8C-CA43-8F3E-E329C8E150D0}" destId="{87636DFD-A993-AA40-BCDB-76848D5928A8}" srcOrd="0" destOrd="0" presId="urn:microsoft.com/office/officeart/2005/8/layout/pyramid1"/>
    <dgm:cxn modelId="{86D3D15A-ECF7-8741-AE5F-04040A0F2D86}" type="presParOf" srcId="{87636DFD-A993-AA40-BCDB-76848D5928A8}" destId="{E2B8FB39-2A12-BC4B-86B6-E27157E11E57}" srcOrd="0" destOrd="0" presId="urn:microsoft.com/office/officeart/2005/8/layout/pyramid1"/>
    <dgm:cxn modelId="{D4E5A3E4-BBE2-9840-A350-920537619623}" type="presParOf" srcId="{87636DFD-A993-AA40-BCDB-76848D5928A8}" destId="{6A42E745-68FB-DC43-88D7-A2B6B0EFAF25}" srcOrd="1" destOrd="0" presId="urn:microsoft.com/office/officeart/2005/8/layout/pyramid1"/>
    <dgm:cxn modelId="{06C1D2F7-98E5-DC49-88E2-282218F0FA85}" type="presParOf" srcId="{87636DFD-A993-AA40-BCDB-76848D5928A8}" destId="{D1DF0ECA-23F8-C649-87C3-DFF843EF5F3F}" srcOrd="2" destOrd="0" presId="urn:microsoft.com/office/officeart/2005/8/layout/pyramid1"/>
    <dgm:cxn modelId="{376114BF-4B6F-434C-AAE4-3CA1BA9B1D5A}" type="presParOf" srcId="{87636DFD-A993-AA40-BCDB-76848D5928A8}" destId="{1F071008-ACA9-2347-931F-14EF93837FBB}" srcOrd="3" destOrd="0" presId="urn:microsoft.com/office/officeart/2005/8/layout/pyramid1"/>
    <dgm:cxn modelId="{38943EF7-43E9-B049-A3B4-820CF7716EA3}" type="presParOf" srcId="{7E1B0AA0-AC8C-CA43-8F3E-E329C8E150D0}" destId="{1DC26EFC-6AA2-0442-9C07-C6A7F88F826B}" srcOrd="1" destOrd="0" presId="urn:microsoft.com/office/officeart/2005/8/layout/pyramid1"/>
    <dgm:cxn modelId="{FB6D91ED-C813-B748-AD3B-87A5E6169505}" type="presParOf" srcId="{1DC26EFC-6AA2-0442-9C07-C6A7F88F826B}" destId="{5E704852-8034-4E41-A7B8-7A8795DE56E9}" srcOrd="0" destOrd="0" presId="urn:microsoft.com/office/officeart/2005/8/layout/pyramid1"/>
    <dgm:cxn modelId="{AC996ADA-7856-354C-916D-A91BBC766F5B}" type="presParOf" srcId="{1DC26EFC-6AA2-0442-9C07-C6A7F88F826B}" destId="{13860990-A735-3643-B973-259F73EA6FA8}" srcOrd="1" destOrd="0" presId="urn:microsoft.com/office/officeart/2005/8/layout/pyramid1"/>
    <dgm:cxn modelId="{14543231-C313-054A-851C-EB798A28419D}" type="presParOf" srcId="{1DC26EFC-6AA2-0442-9C07-C6A7F88F826B}" destId="{2365BC4B-5068-7240-8F4E-8FF04AA6CDDF}" srcOrd="2" destOrd="0" presId="urn:microsoft.com/office/officeart/2005/8/layout/pyramid1"/>
    <dgm:cxn modelId="{3ACB0B05-00D7-0F45-9988-EB802B245B96}" type="presParOf" srcId="{1DC26EFC-6AA2-0442-9C07-C6A7F88F826B}" destId="{9DAA4325-B6B3-684F-AC77-F40BE094FF35}" srcOrd="3" destOrd="0" presId="urn:microsoft.com/office/officeart/2005/8/layout/pyramid1"/>
    <dgm:cxn modelId="{511E54F6-5190-A24E-8306-D3895982CEE1}" type="presParOf" srcId="{7E1B0AA0-AC8C-CA43-8F3E-E329C8E150D0}" destId="{8C5EC44B-31A7-5D48-BD17-A10578D55754}" srcOrd="2" destOrd="0" presId="urn:microsoft.com/office/officeart/2005/8/layout/pyramid1"/>
    <dgm:cxn modelId="{D43C787D-A5F3-4346-B9F0-5F28ADDE30B9}" type="presParOf" srcId="{8C5EC44B-31A7-5D48-BD17-A10578D55754}" destId="{16ECA19A-E43D-BB4A-B5C6-FAAB90EDEC3E}" srcOrd="0" destOrd="0" presId="urn:microsoft.com/office/officeart/2005/8/layout/pyramid1"/>
    <dgm:cxn modelId="{1142BB51-5D9B-BC47-B4E5-F42A001F5B83}" type="presParOf" srcId="{8C5EC44B-31A7-5D48-BD17-A10578D55754}" destId="{953DA29A-887B-F64A-AA75-13A46D4BE1E7}" srcOrd="1" destOrd="0" presId="urn:microsoft.com/office/officeart/2005/8/layout/pyramid1"/>
    <dgm:cxn modelId="{2DF4A735-88BA-A74A-B449-A51D53B70550}" type="presParOf" srcId="{8C5EC44B-31A7-5D48-BD17-A10578D55754}" destId="{BCC402A1-92C7-FC44-87A3-A8A6C6C959E4}" srcOrd="2" destOrd="0" presId="urn:microsoft.com/office/officeart/2005/8/layout/pyramid1"/>
    <dgm:cxn modelId="{251FB2FF-BB3E-6D4D-9CAF-9C0F90B91365}" type="presParOf" srcId="{8C5EC44B-31A7-5D48-BD17-A10578D55754}" destId="{ABF560CE-01A7-7649-B226-9992AA8DE611}" srcOrd="3" destOrd="0" presId="urn:microsoft.com/office/officeart/2005/8/layout/pyramid1"/>
    <dgm:cxn modelId="{A3C220B0-153E-2A4F-B94C-E64E14DD0F53}" type="presParOf" srcId="{7E1B0AA0-AC8C-CA43-8F3E-E329C8E150D0}" destId="{2913BD05-79EC-D442-AEB5-4D9EE82FD0B7}" srcOrd="3" destOrd="0" presId="urn:microsoft.com/office/officeart/2005/8/layout/pyramid1"/>
    <dgm:cxn modelId="{E3702EEA-55B6-2F43-BDB5-35AF35617D40}" type="presParOf" srcId="{2913BD05-79EC-D442-AEB5-4D9EE82FD0B7}" destId="{155C3B3C-85B1-9A45-B52E-085FC266EF12}" srcOrd="0" destOrd="0" presId="urn:microsoft.com/office/officeart/2005/8/layout/pyramid1"/>
    <dgm:cxn modelId="{F295D004-D1E9-A446-8303-FD31BA4A60BD}" type="presParOf" srcId="{2913BD05-79EC-D442-AEB5-4D9EE82FD0B7}" destId="{3B94A5A3-C3B5-5642-8365-E005C5DB0C72}" srcOrd="1" destOrd="0" presId="urn:microsoft.com/office/officeart/2005/8/layout/pyramid1"/>
    <dgm:cxn modelId="{18F6D2A6-DF47-D149-B3F3-E5DBD2AE5306}" type="presParOf" srcId="{2913BD05-79EC-D442-AEB5-4D9EE82FD0B7}" destId="{2A9380C6-BC57-F44D-8728-425C7B035B8C}" srcOrd="2" destOrd="0" presId="urn:microsoft.com/office/officeart/2005/8/layout/pyramid1"/>
    <dgm:cxn modelId="{E093C69C-5858-AD41-B99E-40E7D478D899}" type="presParOf" srcId="{2913BD05-79EC-D442-AEB5-4D9EE82FD0B7}" destId="{5336B809-98AF-FA4F-B8F4-F35EF96D37EC}" srcOrd="3" destOrd="0" presId="urn:microsoft.com/office/officeart/2005/8/layout/pyramid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F783A47-1E70-DF46-8540-FCBA05F6D909}" type="doc">
      <dgm:prSet loTypeId="urn:microsoft.com/office/officeart/2005/8/layout/pyramid4" loCatId="" qsTypeId="urn:microsoft.com/office/officeart/2005/8/quickstyle/simple2" qsCatId="simple" csTypeId="urn:microsoft.com/office/officeart/2005/8/colors/accent1_2" csCatId="accent1" phldr="1"/>
      <dgm:spPr/>
      <dgm:t>
        <a:bodyPr/>
        <a:lstStyle/>
        <a:p>
          <a:endParaRPr lang="en-US"/>
        </a:p>
      </dgm:t>
    </dgm:pt>
    <dgm:pt modelId="{9789636E-9719-FA44-A2A0-FECBA930078E}">
      <dgm:prSet phldrT="[Text]"/>
      <dgm:spPr/>
      <dgm:t>
        <a:bodyPr/>
        <a:lstStyle/>
        <a:p>
          <a:r>
            <a:rPr lang="en-US" dirty="0" smtClean="0"/>
            <a:t>People</a:t>
          </a:r>
          <a:endParaRPr lang="en-US" dirty="0"/>
        </a:p>
      </dgm:t>
    </dgm:pt>
    <dgm:pt modelId="{D307A48A-9539-9842-A421-792E68B92D66}" type="parTrans" cxnId="{C8FD396A-4C1F-7647-840E-E9F2059D5061}">
      <dgm:prSet/>
      <dgm:spPr/>
      <dgm:t>
        <a:bodyPr/>
        <a:lstStyle/>
        <a:p>
          <a:endParaRPr lang="en-US"/>
        </a:p>
      </dgm:t>
    </dgm:pt>
    <dgm:pt modelId="{0CF22BFA-1695-3A41-8E1D-3698563BF939}" type="sibTrans" cxnId="{C8FD396A-4C1F-7647-840E-E9F2059D5061}">
      <dgm:prSet/>
      <dgm:spPr/>
      <dgm:t>
        <a:bodyPr/>
        <a:lstStyle/>
        <a:p>
          <a:endParaRPr lang="en-US"/>
        </a:p>
      </dgm:t>
    </dgm:pt>
    <dgm:pt modelId="{C7F98C60-5F22-4545-8F0E-9EB9D64889A1}">
      <dgm:prSet phldrT="[Text]"/>
      <dgm:spPr/>
      <dgm:t>
        <a:bodyPr/>
        <a:lstStyle/>
        <a:p>
          <a:r>
            <a:rPr lang="en-US" dirty="0" smtClean="0"/>
            <a:t>Technology</a:t>
          </a:r>
          <a:endParaRPr lang="en-US" dirty="0"/>
        </a:p>
      </dgm:t>
    </dgm:pt>
    <dgm:pt modelId="{F2FB62C4-DD6C-404C-8EFF-47FEA2B3074D}" type="parTrans" cxnId="{92138B42-DB80-264E-AA8A-C581EC30FD73}">
      <dgm:prSet/>
      <dgm:spPr/>
      <dgm:t>
        <a:bodyPr/>
        <a:lstStyle/>
        <a:p>
          <a:endParaRPr lang="en-US"/>
        </a:p>
      </dgm:t>
    </dgm:pt>
    <dgm:pt modelId="{3E2898E5-0D54-6D4A-8C79-B579FA68700A}" type="sibTrans" cxnId="{92138B42-DB80-264E-AA8A-C581EC30FD73}">
      <dgm:prSet/>
      <dgm:spPr/>
      <dgm:t>
        <a:bodyPr/>
        <a:lstStyle/>
        <a:p>
          <a:endParaRPr lang="en-US"/>
        </a:p>
      </dgm:t>
    </dgm:pt>
    <dgm:pt modelId="{64277A66-27E9-1F47-8559-9608016A62EA}">
      <dgm:prSet phldrT="[Text]"/>
      <dgm:spPr/>
      <dgm:t>
        <a:bodyPr/>
        <a:lstStyle/>
        <a:p>
          <a:r>
            <a:rPr lang="en-US" dirty="0" smtClean="0"/>
            <a:t>Governance </a:t>
          </a:r>
        </a:p>
        <a:p>
          <a:r>
            <a:rPr lang="en-US" dirty="0" smtClean="0"/>
            <a:t>Risk</a:t>
          </a:r>
        </a:p>
        <a:p>
          <a:r>
            <a:rPr lang="en-US" dirty="0" smtClean="0"/>
            <a:t>Compliance</a:t>
          </a:r>
          <a:endParaRPr lang="en-US" dirty="0"/>
        </a:p>
      </dgm:t>
    </dgm:pt>
    <dgm:pt modelId="{CAD55C65-4BF0-5847-8839-60676A11CD93}" type="parTrans" cxnId="{2D93E098-F206-3C43-AD0D-039D20BAE55A}">
      <dgm:prSet/>
      <dgm:spPr/>
      <dgm:t>
        <a:bodyPr/>
        <a:lstStyle/>
        <a:p>
          <a:endParaRPr lang="en-US"/>
        </a:p>
      </dgm:t>
    </dgm:pt>
    <dgm:pt modelId="{2268E222-D4D1-9C4B-8252-0223F662769C}" type="sibTrans" cxnId="{2D93E098-F206-3C43-AD0D-039D20BAE55A}">
      <dgm:prSet/>
      <dgm:spPr/>
      <dgm:t>
        <a:bodyPr/>
        <a:lstStyle/>
        <a:p>
          <a:endParaRPr lang="en-US"/>
        </a:p>
      </dgm:t>
    </dgm:pt>
    <dgm:pt modelId="{9151B8B9-87F8-B84D-9570-69EF96EE41AB}">
      <dgm:prSet phldrT="[Text]"/>
      <dgm:spPr/>
      <dgm:t>
        <a:bodyPr/>
        <a:lstStyle/>
        <a:p>
          <a:r>
            <a:rPr lang="en-US" dirty="0" smtClean="0"/>
            <a:t>Operations</a:t>
          </a:r>
          <a:endParaRPr lang="en-US" dirty="0"/>
        </a:p>
      </dgm:t>
    </dgm:pt>
    <dgm:pt modelId="{34B899D8-24B8-2E49-953F-0925755E53D8}" type="parTrans" cxnId="{374C1CD6-E0BD-BD41-8FD0-A81DC9B74BC3}">
      <dgm:prSet/>
      <dgm:spPr/>
      <dgm:t>
        <a:bodyPr/>
        <a:lstStyle/>
        <a:p>
          <a:endParaRPr lang="en-US"/>
        </a:p>
      </dgm:t>
    </dgm:pt>
    <dgm:pt modelId="{C8E2665B-09B8-1148-9FDD-3C7D061FA910}" type="sibTrans" cxnId="{374C1CD6-E0BD-BD41-8FD0-A81DC9B74BC3}">
      <dgm:prSet/>
      <dgm:spPr/>
      <dgm:t>
        <a:bodyPr/>
        <a:lstStyle/>
        <a:p>
          <a:endParaRPr lang="en-US"/>
        </a:p>
      </dgm:t>
    </dgm:pt>
    <dgm:pt modelId="{327DD1AF-FE76-0B42-9664-53FDFA021955}" type="pres">
      <dgm:prSet presAssocID="{AF783A47-1E70-DF46-8540-FCBA05F6D909}" presName="compositeShape" presStyleCnt="0">
        <dgm:presLayoutVars>
          <dgm:chMax val="9"/>
          <dgm:dir/>
          <dgm:resizeHandles val="exact"/>
        </dgm:presLayoutVars>
      </dgm:prSet>
      <dgm:spPr/>
      <dgm:t>
        <a:bodyPr/>
        <a:lstStyle/>
        <a:p>
          <a:endParaRPr lang="en-US"/>
        </a:p>
      </dgm:t>
    </dgm:pt>
    <dgm:pt modelId="{EA692E90-BA0F-4A46-B8EA-608604D27C44}" type="pres">
      <dgm:prSet presAssocID="{AF783A47-1E70-DF46-8540-FCBA05F6D909}" presName="triangle1" presStyleLbl="node1" presStyleIdx="0" presStyleCnt="4">
        <dgm:presLayoutVars>
          <dgm:bulletEnabled val="1"/>
        </dgm:presLayoutVars>
      </dgm:prSet>
      <dgm:spPr/>
      <dgm:t>
        <a:bodyPr/>
        <a:lstStyle/>
        <a:p>
          <a:endParaRPr lang="en-US"/>
        </a:p>
      </dgm:t>
    </dgm:pt>
    <dgm:pt modelId="{886C5675-3744-5649-B6E5-741852DA99D9}" type="pres">
      <dgm:prSet presAssocID="{AF783A47-1E70-DF46-8540-FCBA05F6D909}" presName="triangle2" presStyleLbl="node1" presStyleIdx="1" presStyleCnt="4">
        <dgm:presLayoutVars>
          <dgm:bulletEnabled val="1"/>
        </dgm:presLayoutVars>
      </dgm:prSet>
      <dgm:spPr/>
      <dgm:t>
        <a:bodyPr/>
        <a:lstStyle/>
        <a:p>
          <a:endParaRPr lang="en-US"/>
        </a:p>
      </dgm:t>
    </dgm:pt>
    <dgm:pt modelId="{ED0A0BEC-BAF0-454C-B12C-3C5B581491C1}" type="pres">
      <dgm:prSet presAssocID="{AF783A47-1E70-DF46-8540-FCBA05F6D909}" presName="triangle3" presStyleLbl="node1" presStyleIdx="2" presStyleCnt="4">
        <dgm:presLayoutVars>
          <dgm:bulletEnabled val="1"/>
        </dgm:presLayoutVars>
      </dgm:prSet>
      <dgm:spPr/>
      <dgm:t>
        <a:bodyPr/>
        <a:lstStyle/>
        <a:p>
          <a:endParaRPr lang="en-US"/>
        </a:p>
      </dgm:t>
    </dgm:pt>
    <dgm:pt modelId="{4BB136A3-E261-6B45-A8B5-27B707B37F0C}" type="pres">
      <dgm:prSet presAssocID="{AF783A47-1E70-DF46-8540-FCBA05F6D909}" presName="triangle4" presStyleLbl="node1" presStyleIdx="3" presStyleCnt="4">
        <dgm:presLayoutVars>
          <dgm:bulletEnabled val="1"/>
        </dgm:presLayoutVars>
      </dgm:prSet>
      <dgm:spPr/>
      <dgm:t>
        <a:bodyPr/>
        <a:lstStyle/>
        <a:p>
          <a:endParaRPr lang="en-US"/>
        </a:p>
      </dgm:t>
    </dgm:pt>
  </dgm:ptLst>
  <dgm:cxnLst>
    <dgm:cxn modelId="{374C1CD6-E0BD-BD41-8FD0-A81DC9B74BC3}" srcId="{AF783A47-1E70-DF46-8540-FCBA05F6D909}" destId="{9151B8B9-87F8-B84D-9570-69EF96EE41AB}" srcOrd="3" destOrd="0" parTransId="{34B899D8-24B8-2E49-953F-0925755E53D8}" sibTransId="{C8E2665B-09B8-1148-9FDD-3C7D061FA910}"/>
    <dgm:cxn modelId="{CD23B514-A38F-0F4B-B9FC-B9FBCBEFF0DA}" type="presOf" srcId="{64277A66-27E9-1F47-8559-9608016A62EA}" destId="{ED0A0BEC-BAF0-454C-B12C-3C5B581491C1}" srcOrd="0" destOrd="0" presId="urn:microsoft.com/office/officeart/2005/8/layout/pyramid4"/>
    <dgm:cxn modelId="{52B6BE84-32C7-DC46-A563-459A6ABF7379}" type="presOf" srcId="{C7F98C60-5F22-4545-8F0E-9EB9D64889A1}" destId="{886C5675-3744-5649-B6E5-741852DA99D9}" srcOrd="0" destOrd="0" presId="urn:microsoft.com/office/officeart/2005/8/layout/pyramid4"/>
    <dgm:cxn modelId="{16518EA7-8BD6-4C49-8ED9-578152073F65}" type="presOf" srcId="{AF783A47-1E70-DF46-8540-FCBA05F6D909}" destId="{327DD1AF-FE76-0B42-9664-53FDFA021955}" srcOrd="0" destOrd="0" presId="urn:microsoft.com/office/officeart/2005/8/layout/pyramid4"/>
    <dgm:cxn modelId="{D06D5013-8E7B-7345-8F68-9A9D57D75A24}" type="presOf" srcId="{9789636E-9719-FA44-A2A0-FECBA930078E}" destId="{EA692E90-BA0F-4A46-B8EA-608604D27C44}" srcOrd="0" destOrd="0" presId="urn:microsoft.com/office/officeart/2005/8/layout/pyramid4"/>
    <dgm:cxn modelId="{92138B42-DB80-264E-AA8A-C581EC30FD73}" srcId="{AF783A47-1E70-DF46-8540-FCBA05F6D909}" destId="{C7F98C60-5F22-4545-8F0E-9EB9D64889A1}" srcOrd="1" destOrd="0" parTransId="{F2FB62C4-DD6C-404C-8EFF-47FEA2B3074D}" sibTransId="{3E2898E5-0D54-6D4A-8C79-B579FA68700A}"/>
    <dgm:cxn modelId="{2D93E098-F206-3C43-AD0D-039D20BAE55A}" srcId="{AF783A47-1E70-DF46-8540-FCBA05F6D909}" destId="{64277A66-27E9-1F47-8559-9608016A62EA}" srcOrd="2" destOrd="0" parTransId="{CAD55C65-4BF0-5847-8839-60676A11CD93}" sibTransId="{2268E222-D4D1-9C4B-8252-0223F662769C}"/>
    <dgm:cxn modelId="{C8FD396A-4C1F-7647-840E-E9F2059D5061}" srcId="{AF783A47-1E70-DF46-8540-FCBA05F6D909}" destId="{9789636E-9719-FA44-A2A0-FECBA930078E}" srcOrd="0" destOrd="0" parTransId="{D307A48A-9539-9842-A421-792E68B92D66}" sibTransId="{0CF22BFA-1695-3A41-8E1D-3698563BF939}"/>
    <dgm:cxn modelId="{25AD3A9A-785B-D44B-A7C1-0B9B2E74716A}" type="presOf" srcId="{9151B8B9-87F8-B84D-9570-69EF96EE41AB}" destId="{4BB136A3-E261-6B45-A8B5-27B707B37F0C}" srcOrd="0" destOrd="0" presId="urn:microsoft.com/office/officeart/2005/8/layout/pyramid4"/>
    <dgm:cxn modelId="{B025FF5B-0D35-334D-B204-0652E363C63E}" type="presParOf" srcId="{327DD1AF-FE76-0B42-9664-53FDFA021955}" destId="{EA692E90-BA0F-4A46-B8EA-608604D27C44}" srcOrd="0" destOrd="0" presId="urn:microsoft.com/office/officeart/2005/8/layout/pyramid4"/>
    <dgm:cxn modelId="{9F82F20B-D18E-3949-9434-399F0157C87F}" type="presParOf" srcId="{327DD1AF-FE76-0B42-9664-53FDFA021955}" destId="{886C5675-3744-5649-B6E5-741852DA99D9}" srcOrd="1" destOrd="0" presId="urn:microsoft.com/office/officeart/2005/8/layout/pyramid4"/>
    <dgm:cxn modelId="{E0DD58BB-FBB7-0A46-B2DE-E83EDC5691F5}" type="presParOf" srcId="{327DD1AF-FE76-0B42-9664-53FDFA021955}" destId="{ED0A0BEC-BAF0-454C-B12C-3C5B581491C1}" srcOrd="2" destOrd="0" presId="urn:microsoft.com/office/officeart/2005/8/layout/pyramid4"/>
    <dgm:cxn modelId="{B99DA16A-D3F4-C04A-AF77-E61DEA71B7EA}" type="presParOf" srcId="{327DD1AF-FE76-0B42-9664-53FDFA021955}" destId="{4BB136A3-E261-6B45-A8B5-27B707B37F0C}" srcOrd="3" destOrd="0" presId="urn:microsoft.com/office/officeart/2005/8/layout/pyramid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2B8FB39-2A12-BC4B-86B6-E27157E11E57}">
      <dsp:nvSpPr>
        <dsp:cNvPr id="0" name=""/>
        <dsp:cNvSpPr/>
      </dsp:nvSpPr>
      <dsp:spPr>
        <a:xfrm rot="10800000">
          <a:off x="2186691" y="0"/>
          <a:ext cx="4244753" cy="1196733"/>
        </a:xfrm>
        <a:prstGeom prst="nonIsoscelesTrapezoid">
          <a:avLst>
            <a:gd name="adj1" fmla="val 0"/>
            <a:gd name="adj2" fmla="val 4568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95250" tIns="95250" rIns="95250" bIns="95250" numCol="1" spcCol="1270" anchor="ctr" anchorCtr="0">
          <a:noAutofit/>
        </a:bodyPr>
        <a:lstStyle/>
        <a:p>
          <a:pPr marL="228600" lvl="1" indent="-228600" algn="l" defTabSz="1111250">
            <a:lnSpc>
              <a:spcPct val="90000"/>
            </a:lnSpc>
            <a:spcBef>
              <a:spcPct val="0"/>
            </a:spcBef>
            <a:spcAft>
              <a:spcPct val="15000"/>
            </a:spcAft>
            <a:buChar char="••"/>
          </a:pPr>
          <a:r>
            <a:rPr lang="en-US" sz="2500" kern="1200" dirty="0" smtClean="0"/>
            <a:t>Conceptual Models</a:t>
          </a:r>
          <a:endParaRPr lang="en-US" sz="2500" kern="1200" dirty="0"/>
        </a:p>
      </dsp:txBody>
      <dsp:txXfrm rot="10800000">
        <a:off x="2733364" y="0"/>
        <a:ext cx="3698080" cy="1196733"/>
      </dsp:txXfrm>
    </dsp:sp>
    <dsp:sp modelId="{D1DF0ECA-23F8-C649-87C3-DFF843EF5F3F}">
      <dsp:nvSpPr>
        <dsp:cNvPr id="0" name=""/>
        <dsp:cNvSpPr/>
      </dsp:nvSpPr>
      <dsp:spPr>
        <a:xfrm>
          <a:off x="1640018" y="0"/>
          <a:ext cx="1093345" cy="1196733"/>
        </a:xfrm>
        <a:prstGeom prst="trapezoid">
          <a:avLst>
            <a:gd name="adj" fmla="val 5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6670" tIns="26670" rIns="26670" bIns="26670" numCol="1" spcCol="1270" anchor="ctr" anchorCtr="0">
          <a:noAutofit/>
        </a:bodyPr>
        <a:lstStyle/>
        <a:p>
          <a:pPr lvl="0" algn="ctr" defTabSz="933450">
            <a:lnSpc>
              <a:spcPct val="90000"/>
            </a:lnSpc>
            <a:spcBef>
              <a:spcPct val="0"/>
            </a:spcBef>
            <a:spcAft>
              <a:spcPct val="35000"/>
            </a:spcAft>
          </a:pPr>
          <a:r>
            <a:rPr lang="en-US" sz="2100" kern="1200" dirty="0" smtClean="0"/>
            <a:t>Wisdom (Insight)</a:t>
          </a:r>
          <a:endParaRPr lang="en-US" sz="2100" kern="1200" dirty="0"/>
        </a:p>
      </dsp:txBody>
      <dsp:txXfrm>
        <a:off x="1640018" y="0"/>
        <a:ext cx="1093345" cy="1196733"/>
      </dsp:txXfrm>
    </dsp:sp>
    <dsp:sp modelId="{5E704852-8034-4E41-A7B8-7A8795DE56E9}">
      <dsp:nvSpPr>
        <dsp:cNvPr id="0" name=""/>
        <dsp:cNvSpPr/>
      </dsp:nvSpPr>
      <dsp:spPr>
        <a:xfrm rot="10800000">
          <a:off x="2733364" y="1196733"/>
          <a:ext cx="3698080" cy="1196733"/>
        </a:xfrm>
        <a:prstGeom prst="nonIsoscelesTrapezoid">
          <a:avLst>
            <a:gd name="adj1" fmla="val 0"/>
            <a:gd name="adj2" fmla="val 4568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95250" tIns="95250" rIns="95250" bIns="95250" numCol="1" spcCol="1270" anchor="ctr" anchorCtr="0">
          <a:noAutofit/>
        </a:bodyPr>
        <a:lstStyle/>
        <a:p>
          <a:pPr marL="228600" lvl="1" indent="-228600" algn="l" defTabSz="1111250">
            <a:lnSpc>
              <a:spcPct val="90000"/>
            </a:lnSpc>
            <a:spcBef>
              <a:spcPct val="0"/>
            </a:spcBef>
            <a:spcAft>
              <a:spcPct val="15000"/>
            </a:spcAft>
            <a:buChar char="••"/>
          </a:pPr>
          <a:r>
            <a:rPr lang="en-US" sz="2500" kern="1200" dirty="0" smtClean="0"/>
            <a:t>Logical models</a:t>
          </a:r>
          <a:endParaRPr lang="en-US" sz="2500" kern="1200" dirty="0"/>
        </a:p>
      </dsp:txBody>
      <dsp:txXfrm rot="10800000">
        <a:off x="3280036" y="1196733"/>
        <a:ext cx="3151408" cy="1196733"/>
      </dsp:txXfrm>
    </dsp:sp>
    <dsp:sp modelId="{2365BC4B-5068-7240-8F4E-8FF04AA6CDDF}">
      <dsp:nvSpPr>
        <dsp:cNvPr id="0" name=""/>
        <dsp:cNvSpPr/>
      </dsp:nvSpPr>
      <dsp:spPr>
        <a:xfrm>
          <a:off x="1093345" y="1196733"/>
          <a:ext cx="2186691" cy="1196733"/>
        </a:xfrm>
        <a:prstGeom prst="trapezoid">
          <a:avLst>
            <a:gd name="adj" fmla="val 4568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6670" tIns="26670" rIns="26670" bIns="26670" numCol="1" spcCol="1270" anchor="ctr" anchorCtr="0">
          <a:noAutofit/>
        </a:bodyPr>
        <a:lstStyle/>
        <a:p>
          <a:pPr lvl="0" algn="ctr" defTabSz="933450">
            <a:lnSpc>
              <a:spcPct val="90000"/>
            </a:lnSpc>
            <a:spcBef>
              <a:spcPct val="0"/>
            </a:spcBef>
            <a:spcAft>
              <a:spcPct val="35000"/>
            </a:spcAft>
          </a:pPr>
          <a:r>
            <a:rPr lang="en-US" sz="2100" kern="1200" dirty="0" smtClean="0"/>
            <a:t>Knowledge</a:t>
          </a:r>
          <a:endParaRPr lang="en-US" sz="2100" kern="1200" dirty="0"/>
        </a:p>
      </dsp:txBody>
      <dsp:txXfrm>
        <a:off x="1476016" y="1196733"/>
        <a:ext cx="1421349" cy="1196733"/>
      </dsp:txXfrm>
    </dsp:sp>
    <dsp:sp modelId="{16ECA19A-E43D-BB4A-B5C6-FAAB90EDEC3E}">
      <dsp:nvSpPr>
        <dsp:cNvPr id="0" name=""/>
        <dsp:cNvSpPr/>
      </dsp:nvSpPr>
      <dsp:spPr>
        <a:xfrm rot="10800000">
          <a:off x="3280036" y="2393466"/>
          <a:ext cx="3151408" cy="1196733"/>
        </a:xfrm>
        <a:prstGeom prst="nonIsoscelesTrapezoid">
          <a:avLst>
            <a:gd name="adj1" fmla="val 0"/>
            <a:gd name="adj2" fmla="val 4568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95250" tIns="95250" rIns="95250" bIns="95250" numCol="1" spcCol="1270" anchor="ctr" anchorCtr="0">
          <a:noAutofit/>
        </a:bodyPr>
        <a:lstStyle/>
        <a:p>
          <a:pPr marL="228600" lvl="1" indent="-228600" algn="l" defTabSz="1111250">
            <a:lnSpc>
              <a:spcPct val="90000"/>
            </a:lnSpc>
            <a:spcBef>
              <a:spcPct val="0"/>
            </a:spcBef>
            <a:spcAft>
              <a:spcPct val="15000"/>
            </a:spcAft>
            <a:buChar char="••"/>
          </a:pPr>
          <a:r>
            <a:rPr lang="en-US" sz="2500" kern="1200" dirty="0" smtClean="0"/>
            <a:t>Physical Models, schemas</a:t>
          </a:r>
          <a:endParaRPr lang="en-US" sz="2500" kern="1200" dirty="0"/>
        </a:p>
      </dsp:txBody>
      <dsp:txXfrm rot="10800000">
        <a:off x="3826709" y="2393466"/>
        <a:ext cx="2604735" cy="1196733"/>
      </dsp:txXfrm>
    </dsp:sp>
    <dsp:sp modelId="{BCC402A1-92C7-FC44-87A3-A8A6C6C959E4}">
      <dsp:nvSpPr>
        <dsp:cNvPr id="0" name=""/>
        <dsp:cNvSpPr/>
      </dsp:nvSpPr>
      <dsp:spPr>
        <a:xfrm>
          <a:off x="546672" y="2393466"/>
          <a:ext cx="3280036" cy="1196733"/>
        </a:xfrm>
        <a:prstGeom prst="trapezoid">
          <a:avLst>
            <a:gd name="adj" fmla="val 4568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6670" tIns="26670" rIns="26670" bIns="26670" numCol="1" spcCol="1270" anchor="ctr" anchorCtr="0">
          <a:noAutofit/>
        </a:bodyPr>
        <a:lstStyle/>
        <a:p>
          <a:pPr lvl="0" algn="ctr" defTabSz="933450">
            <a:lnSpc>
              <a:spcPct val="90000"/>
            </a:lnSpc>
            <a:spcBef>
              <a:spcPct val="0"/>
            </a:spcBef>
            <a:spcAft>
              <a:spcPct val="35000"/>
            </a:spcAft>
          </a:pPr>
          <a:r>
            <a:rPr lang="en-US" sz="2100" kern="1200" dirty="0" smtClean="0"/>
            <a:t>Information</a:t>
          </a:r>
          <a:endParaRPr lang="en-US" sz="2100" kern="1200" dirty="0"/>
        </a:p>
      </dsp:txBody>
      <dsp:txXfrm>
        <a:off x="1120679" y="2393466"/>
        <a:ext cx="2132024" cy="1196733"/>
      </dsp:txXfrm>
    </dsp:sp>
    <dsp:sp modelId="{155C3B3C-85B1-9A45-B52E-085FC266EF12}">
      <dsp:nvSpPr>
        <dsp:cNvPr id="0" name=""/>
        <dsp:cNvSpPr/>
      </dsp:nvSpPr>
      <dsp:spPr>
        <a:xfrm rot="10800000">
          <a:off x="3826709" y="3590199"/>
          <a:ext cx="2604735" cy="1196733"/>
        </a:xfrm>
        <a:prstGeom prst="nonIsoscelesTrapezoid">
          <a:avLst>
            <a:gd name="adj1" fmla="val 0"/>
            <a:gd name="adj2" fmla="val 4568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95250" tIns="95250" rIns="95250" bIns="95250" numCol="1" spcCol="1270" anchor="ctr" anchorCtr="0">
          <a:noAutofit/>
        </a:bodyPr>
        <a:lstStyle/>
        <a:p>
          <a:pPr marL="228600" lvl="1" indent="-228600" algn="l" defTabSz="1111250">
            <a:lnSpc>
              <a:spcPct val="90000"/>
            </a:lnSpc>
            <a:spcBef>
              <a:spcPct val="0"/>
            </a:spcBef>
            <a:spcAft>
              <a:spcPct val="15000"/>
            </a:spcAft>
            <a:buChar char="••"/>
          </a:pPr>
          <a:r>
            <a:rPr lang="en-US" sz="2500" kern="1200" dirty="0" smtClean="0"/>
            <a:t>Objects, instances</a:t>
          </a:r>
          <a:endParaRPr lang="en-US" sz="2500" kern="1200" dirty="0"/>
        </a:p>
      </dsp:txBody>
      <dsp:txXfrm rot="10800000">
        <a:off x="4373382" y="3590199"/>
        <a:ext cx="2058062" cy="1196733"/>
      </dsp:txXfrm>
    </dsp:sp>
    <dsp:sp modelId="{2A9380C6-BC57-F44D-8728-425C7B035B8C}">
      <dsp:nvSpPr>
        <dsp:cNvPr id="0" name=""/>
        <dsp:cNvSpPr/>
      </dsp:nvSpPr>
      <dsp:spPr>
        <a:xfrm>
          <a:off x="0" y="3590199"/>
          <a:ext cx="4373382" cy="1196733"/>
        </a:xfrm>
        <a:prstGeom prst="trapezoid">
          <a:avLst>
            <a:gd name="adj" fmla="val 4568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6670" tIns="26670" rIns="26670" bIns="26670" numCol="1" spcCol="1270" anchor="ctr" anchorCtr="0">
          <a:noAutofit/>
        </a:bodyPr>
        <a:lstStyle/>
        <a:p>
          <a:pPr lvl="0" algn="ctr" defTabSz="933450">
            <a:lnSpc>
              <a:spcPct val="90000"/>
            </a:lnSpc>
            <a:spcBef>
              <a:spcPct val="0"/>
            </a:spcBef>
            <a:spcAft>
              <a:spcPct val="35000"/>
            </a:spcAft>
          </a:pPr>
          <a:r>
            <a:rPr lang="en-US" sz="2100" kern="1200" dirty="0" smtClean="0"/>
            <a:t>Data</a:t>
          </a:r>
          <a:endParaRPr lang="en-US" sz="2100" kern="1200" dirty="0"/>
        </a:p>
      </dsp:txBody>
      <dsp:txXfrm>
        <a:off x="765341" y="3590199"/>
        <a:ext cx="2842698" cy="119673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692E90-BA0F-4A46-B8EA-608604D27C44}">
      <dsp:nvSpPr>
        <dsp:cNvPr id="0" name=""/>
        <dsp:cNvSpPr/>
      </dsp:nvSpPr>
      <dsp:spPr>
        <a:xfrm>
          <a:off x="781538" y="0"/>
          <a:ext cx="1094154" cy="1094154"/>
        </a:xfrm>
        <a:prstGeom prst="triangle">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26670" tIns="26670" rIns="26670" bIns="26670" numCol="1" spcCol="1270" anchor="ctr" anchorCtr="0">
          <a:noAutofit/>
        </a:bodyPr>
        <a:lstStyle/>
        <a:p>
          <a:pPr lvl="0" algn="ctr" defTabSz="311150">
            <a:lnSpc>
              <a:spcPct val="90000"/>
            </a:lnSpc>
            <a:spcBef>
              <a:spcPct val="0"/>
            </a:spcBef>
            <a:spcAft>
              <a:spcPct val="35000"/>
            </a:spcAft>
          </a:pPr>
          <a:r>
            <a:rPr lang="en-US" sz="700" kern="1200" dirty="0" smtClean="0"/>
            <a:t>People</a:t>
          </a:r>
          <a:endParaRPr lang="en-US" sz="700" kern="1200" dirty="0"/>
        </a:p>
      </dsp:txBody>
      <dsp:txXfrm>
        <a:off x="1055077" y="547077"/>
        <a:ext cx="547077" cy="547077"/>
      </dsp:txXfrm>
    </dsp:sp>
    <dsp:sp modelId="{886C5675-3744-5649-B6E5-741852DA99D9}">
      <dsp:nvSpPr>
        <dsp:cNvPr id="0" name=""/>
        <dsp:cNvSpPr/>
      </dsp:nvSpPr>
      <dsp:spPr>
        <a:xfrm>
          <a:off x="234461" y="1094154"/>
          <a:ext cx="1094154" cy="1094154"/>
        </a:xfrm>
        <a:prstGeom prst="triangle">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26670" tIns="26670" rIns="26670" bIns="26670" numCol="1" spcCol="1270" anchor="ctr" anchorCtr="0">
          <a:noAutofit/>
        </a:bodyPr>
        <a:lstStyle/>
        <a:p>
          <a:pPr lvl="0" algn="ctr" defTabSz="311150">
            <a:lnSpc>
              <a:spcPct val="90000"/>
            </a:lnSpc>
            <a:spcBef>
              <a:spcPct val="0"/>
            </a:spcBef>
            <a:spcAft>
              <a:spcPct val="35000"/>
            </a:spcAft>
          </a:pPr>
          <a:r>
            <a:rPr lang="en-US" sz="700" kern="1200" dirty="0" smtClean="0"/>
            <a:t>Technology</a:t>
          </a:r>
          <a:endParaRPr lang="en-US" sz="700" kern="1200" dirty="0"/>
        </a:p>
      </dsp:txBody>
      <dsp:txXfrm>
        <a:off x="508000" y="1641231"/>
        <a:ext cx="547077" cy="547077"/>
      </dsp:txXfrm>
    </dsp:sp>
    <dsp:sp modelId="{ED0A0BEC-BAF0-454C-B12C-3C5B581491C1}">
      <dsp:nvSpPr>
        <dsp:cNvPr id="0" name=""/>
        <dsp:cNvSpPr/>
      </dsp:nvSpPr>
      <dsp:spPr>
        <a:xfrm rot="10800000">
          <a:off x="781538" y="1094154"/>
          <a:ext cx="1094154" cy="1094154"/>
        </a:xfrm>
        <a:prstGeom prst="triangle">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26670" tIns="26670" rIns="26670" bIns="26670" numCol="1" spcCol="1270" anchor="ctr" anchorCtr="0">
          <a:noAutofit/>
        </a:bodyPr>
        <a:lstStyle/>
        <a:p>
          <a:pPr lvl="0" algn="ctr" defTabSz="311150">
            <a:lnSpc>
              <a:spcPct val="90000"/>
            </a:lnSpc>
            <a:spcBef>
              <a:spcPct val="0"/>
            </a:spcBef>
            <a:spcAft>
              <a:spcPct val="35000"/>
            </a:spcAft>
          </a:pPr>
          <a:r>
            <a:rPr lang="en-US" sz="700" kern="1200" dirty="0" smtClean="0"/>
            <a:t>Governance </a:t>
          </a:r>
        </a:p>
        <a:p>
          <a:pPr lvl="0" algn="ctr" defTabSz="311150">
            <a:lnSpc>
              <a:spcPct val="90000"/>
            </a:lnSpc>
            <a:spcBef>
              <a:spcPct val="0"/>
            </a:spcBef>
            <a:spcAft>
              <a:spcPct val="35000"/>
            </a:spcAft>
          </a:pPr>
          <a:r>
            <a:rPr lang="en-US" sz="700" kern="1200" dirty="0" smtClean="0"/>
            <a:t>Risk</a:t>
          </a:r>
        </a:p>
        <a:p>
          <a:pPr lvl="0" algn="ctr" defTabSz="311150">
            <a:lnSpc>
              <a:spcPct val="90000"/>
            </a:lnSpc>
            <a:spcBef>
              <a:spcPct val="0"/>
            </a:spcBef>
            <a:spcAft>
              <a:spcPct val="35000"/>
            </a:spcAft>
          </a:pPr>
          <a:r>
            <a:rPr lang="en-US" sz="700" kern="1200" dirty="0" smtClean="0"/>
            <a:t>Compliance</a:t>
          </a:r>
          <a:endParaRPr lang="en-US" sz="700" kern="1200" dirty="0"/>
        </a:p>
      </dsp:txBody>
      <dsp:txXfrm rot="10800000">
        <a:off x="1055076" y="1094154"/>
        <a:ext cx="547077" cy="547077"/>
      </dsp:txXfrm>
    </dsp:sp>
    <dsp:sp modelId="{4BB136A3-E261-6B45-A8B5-27B707B37F0C}">
      <dsp:nvSpPr>
        <dsp:cNvPr id="0" name=""/>
        <dsp:cNvSpPr/>
      </dsp:nvSpPr>
      <dsp:spPr>
        <a:xfrm>
          <a:off x="1328615" y="1094154"/>
          <a:ext cx="1094154" cy="1094154"/>
        </a:xfrm>
        <a:prstGeom prst="triangle">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26670" tIns="26670" rIns="26670" bIns="26670" numCol="1" spcCol="1270" anchor="ctr" anchorCtr="0">
          <a:noAutofit/>
        </a:bodyPr>
        <a:lstStyle/>
        <a:p>
          <a:pPr lvl="0" algn="ctr" defTabSz="311150">
            <a:lnSpc>
              <a:spcPct val="90000"/>
            </a:lnSpc>
            <a:spcBef>
              <a:spcPct val="0"/>
            </a:spcBef>
            <a:spcAft>
              <a:spcPct val="35000"/>
            </a:spcAft>
          </a:pPr>
          <a:r>
            <a:rPr lang="en-US" sz="700" kern="1200" dirty="0" smtClean="0"/>
            <a:t>Operations</a:t>
          </a:r>
          <a:endParaRPr lang="en-US" sz="700" kern="1200" dirty="0"/>
        </a:p>
      </dsp:txBody>
      <dsp:txXfrm>
        <a:off x="1602154" y="1641231"/>
        <a:ext cx="547077" cy="547077"/>
      </dsp:txXfrm>
    </dsp:sp>
  </dsp:spTree>
</dsp:drawing>
</file>

<file path=ppt/diagrams/layout1.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pyramid4">
  <dgm:title val=""/>
  <dgm:desc val=""/>
  <dgm:catLst>
    <dgm:cat type="pyramid" pri="4000"/>
    <dgm:cat type="relationship" pri="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useDef="1">
    <dgm:dataModel>
      <dgm:ptLst/>
      <dgm:bg/>
      <dgm:whole/>
    </dgm:dataModel>
  </dgm:styleData>
  <dgm:clrData useDef="1">
    <dgm:dataModel>
      <dgm:ptLst/>
      <dgm:bg/>
      <dgm:whole/>
    </dgm:dataModel>
  </dgm:clrData>
  <dgm:layoutNode name="compositeShape">
    <dgm:varLst>
      <dgm:chMax val="9"/>
      <dgm:dir/>
      <dgm:resizeHandles val="exact"/>
    </dgm:varLst>
    <dgm:alg type="composite">
      <dgm:param type="ar" val="1"/>
    </dgm:alg>
    <dgm:shape xmlns:r="http://schemas.openxmlformats.org/officeDocument/2006/relationships" r:blip="">
      <dgm:adjLst/>
    </dgm:shape>
    <dgm:presOf/>
    <dgm:choose name="Name0">
      <dgm:if name="Name1" axis="ch" ptType="node" func="cnt" op="lte" val="4">
        <dgm:choose name="Name2">
          <dgm:if name="Name3" axis="ch" ptType="node" func="cnt" op="equ" val="1">
            <dgm:constrLst>
              <dgm:constr type="primFontSz" for="ch" ptType="node" op="equ" val="65"/>
              <dgm:constr type="t" for="ch" forName="triangle1"/>
              <dgm:constr type="l" for="ch" forName="triangle1"/>
              <dgm:constr type="h" for="ch" forName="triangle1" refType="h"/>
              <dgm:constr type="w" for="ch" forName="triangle1" refType="h"/>
            </dgm:constrLst>
          </dgm:if>
          <dgm:else name="Name4">
            <dgm:constrLst>
              <dgm:constr type="primFontSz" for="ch" ptType="node" op="equ" val="65"/>
              <dgm:constr type="t" for="ch" forName="triangle1"/>
              <dgm:constr type="l" for="ch" forName="triangle1" refType="h" fact="0.25"/>
              <dgm:constr type="h" for="ch" forName="triangle1" refType="h" fact="0.5"/>
              <dgm:constr type="w" for="ch" forName="triangle1" refType="h" fact="0.5"/>
              <dgm:constr type="t" for="ch" forName="triangle2" refType="h" fact="0.5"/>
              <dgm:constr type="l" for="ch" forName="triangle2"/>
              <dgm:constr type="h" for="ch" forName="triangle2" refType="h" fact="0.5"/>
              <dgm:constr type="w" for="ch" forName="triangle2" refType="h" fact="0.5"/>
              <dgm:constr type="t" for="ch" forName="triangle3" refType="h" fact="0.5"/>
              <dgm:constr type="l" for="ch" forName="triangle3" refType="h" fact="0.25"/>
              <dgm:constr type="h" for="ch" forName="triangle3" refType="h" fact="0.5"/>
              <dgm:constr type="w" for="ch" forName="triangle3" refType="h" fact="0.5"/>
              <dgm:constr type="t" for="ch" forName="triangle4" refType="h" fact="0.5"/>
              <dgm:constr type="l" for="ch" forName="triangle4" refType="h" fact="0.5"/>
              <dgm:constr type="h" for="ch" forName="triangle4" refType="h" fact="0.5"/>
              <dgm:constr type="w" for="ch" forName="triangle4" refType="h" fact="0.5"/>
            </dgm:constrLst>
          </dgm:else>
        </dgm:choose>
      </dgm:if>
      <dgm:else name="Name5">
        <dgm:constrLst>
          <dgm:constr type="primFontSz" for="ch" ptType="node" op="equ" val="65"/>
          <dgm:constr type="t" for="ch" forName="triangle1"/>
          <dgm:constr type="l" for="ch" forName="triangle1" refType="h" fact="0.33"/>
          <dgm:constr type="h" for="ch" forName="triangle1" refType="h" fact="0.33"/>
          <dgm:constr type="w" for="ch" forName="triangle1" refType="h" fact="0.33"/>
          <dgm:constr type="t" for="ch" forName="triangle2" refType="h" fact="0.33"/>
          <dgm:constr type="l" for="ch" forName="triangle2" refType="h" fact="0.165"/>
          <dgm:constr type="h" for="ch" forName="triangle2" refType="h" fact="0.33"/>
          <dgm:constr type="w" for="ch" forName="triangle2" refType="h" fact="0.33"/>
          <dgm:constr type="t" for="ch" forName="triangle3" refType="h" fact="0.33"/>
          <dgm:constr type="l" for="ch" forName="triangle3" refType="h" fact="0.33"/>
          <dgm:constr type="h" for="ch" forName="triangle3" refType="h" fact="0.33"/>
          <dgm:constr type="w" for="ch" forName="triangle3" refType="h" fact="0.33"/>
          <dgm:constr type="t" for="ch" forName="triangle4" refType="h" fact="0.33"/>
          <dgm:constr type="l" for="ch" forName="triangle4" refType="h" fact="0.495"/>
          <dgm:constr type="h" for="ch" forName="triangle4" refType="h" fact="0.33"/>
          <dgm:constr type="w" for="ch" forName="triangle4" refType="h" fact="0.33"/>
          <dgm:constr type="t" for="ch" forName="triangle5" refType="h" fact="0.66"/>
          <dgm:constr type="l" for="ch" forName="triangle5"/>
          <dgm:constr type="h" for="ch" forName="triangle5" refType="h" fact="0.33"/>
          <dgm:constr type="w" for="ch" forName="triangle5" refType="h" fact="0.33"/>
          <dgm:constr type="t" for="ch" forName="triangle6" refType="h" fact="0.66"/>
          <dgm:constr type="l" for="ch" forName="triangle6" refType="h" fact="0.165"/>
          <dgm:constr type="h" for="ch" forName="triangle6" refType="h" fact="0.33"/>
          <dgm:constr type="w" for="ch" forName="triangle6" refType="h" fact="0.33"/>
          <dgm:constr type="t" for="ch" forName="triangle7" refType="h" fact="0.66"/>
          <dgm:constr type="l" for="ch" forName="triangle7" refType="h" fact="0.33"/>
          <dgm:constr type="h" for="ch" forName="triangle7" refType="h" fact="0.33"/>
          <dgm:constr type="w" for="ch" forName="triangle7" refType="h" fact="0.33"/>
          <dgm:constr type="t" for="ch" forName="triangle8" refType="h" fact="0.66"/>
          <dgm:constr type="l" for="ch" forName="triangle8" refType="h" fact="0.495"/>
          <dgm:constr type="h" for="ch" forName="triangle8" refType="h" fact="0.33"/>
          <dgm:constr type="w" for="ch" forName="triangle8" refType="h" fact="0.33"/>
          <dgm:constr type="t" for="ch" forName="triangle9" refType="h" fact="0.66"/>
          <dgm:constr type="l" for="ch" forName="triangle9" refType="h" fact="0.66"/>
          <dgm:constr type="h" for="ch" forName="triangle9" refType="h" fact="0.33"/>
          <dgm:constr type="w" for="ch" forName="triangle9" refType="h" fact="0.33"/>
        </dgm:constrLst>
      </dgm:else>
    </dgm:choose>
    <dgm:ruleLst/>
    <dgm:choose name="Name6">
      <dgm:if name="Name7" axis="ch" ptType="node" func="cnt" op="gte" val="1">
        <dgm:layoutNode name="triangle1" styleLbl="node1">
          <dgm:varLst>
            <dgm:bulletEnabled val="1"/>
          </dgm:varLst>
          <dgm:alg type="tx">
            <dgm:param type="txAnchorVertCh" val="mid"/>
          </dgm:alg>
          <dgm:shape xmlns:r="http://schemas.openxmlformats.org/officeDocument/2006/relationships" type="triangle"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8"/>
    </dgm:choose>
    <dgm:choose name="Name9">
      <dgm:if name="Name10" axis="ch" ptType="node" func="cnt" op="gte" val="2">
        <dgm:layoutNode name="triangle2" styleLbl="node1">
          <dgm:varLst>
            <dgm:bulletEnabled val="1"/>
          </dgm:varLst>
          <dgm:alg type="tx">
            <dgm:param type="txAnchorVertCh" val="mid"/>
          </dgm:alg>
          <dgm:shape xmlns:r="http://schemas.openxmlformats.org/officeDocument/2006/relationships" type="triangle" r:blip="">
            <dgm:adjLst/>
          </dgm:shape>
          <dgm:choose name="Name11">
            <dgm:if name="Name12" func="var" arg="dir" op="equ" val="norm">
              <dgm:presOf axis="ch desOrSelf" ptType="node node" st="2 1" cnt="1 0"/>
            </dgm:if>
            <dgm:else name="Name13">
              <dgm:presOf axis="ch desOrSelf" ptType="node node" st="4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3" styleLbl="node1">
          <dgm:varLst>
            <dgm:bulletEnabled val="1"/>
          </dgm:varLst>
          <dgm:alg type="tx">
            <dgm:param type="txAnchorVertCh" val="mid"/>
          </dgm:alg>
          <dgm:shape xmlns:r="http://schemas.openxmlformats.org/officeDocument/2006/relationships" rot="180" type="triangle" r:blip="">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4" styleLbl="node1">
          <dgm:varLst>
            <dgm:bulletEnabled val="1"/>
          </dgm:varLst>
          <dgm:alg type="tx">
            <dgm:param type="txAnchorVertCh" val="mid"/>
          </dgm:alg>
          <dgm:shape xmlns:r="http://schemas.openxmlformats.org/officeDocument/2006/relationships" type="triangle" r:blip="">
            <dgm:adjLst/>
          </dgm:shape>
          <dgm:choose name="Name14">
            <dgm:if name="Name15" func="var" arg="dir" op="equ" val="norm">
              <dgm:presOf axis="ch desOrSelf" ptType="node node" st="4 1" cnt="1 0"/>
            </dgm:if>
            <dgm:else name="Name16">
              <dgm:presOf axis="ch desOrSelf" ptType="node node" st="2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7"/>
    </dgm:choose>
    <dgm:choose name="Name18">
      <dgm:if name="Name19" axis="ch" ptType="node" func="cnt" op="gte" val="5">
        <dgm:layoutNode name="triangle5" styleLbl="node1">
          <dgm:varLst>
            <dgm:bulletEnabled val="1"/>
          </dgm:varLst>
          <dgm:alg type="tx">
            <dgm:param type="txAnchorVertCh" val="mid"/>
          </dgm:alg>
          <dgm:shape xmlns:r="http://schemas.openxmlformats.org/officeDocument/2006/relationships" type="triangle" r:blip="">
            <dgm:adjLst/>
          </dgm:shape>
          <dgm:choose name="Name20">
            <dgm:if name="Name21" func="var" arg="dir" op="equ" val="norm">
              <dgm:presOf axis="ch desOrSelf" ptType="node node" st="5 1" cnt="1 0"/>
            </dgm:if>
            <dgm:else name="Name22">
              <dgm:presOf axis="ch desOrSelf" ptType="node node" st="9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6" styleLbl="node1">
          <dgm:varLst>
            <dgm:bulletEnabled val="1"/>
          </dgm:varLst>
          <dgm:alg type="tx">
            <dgm:param type="txAnchorVertCh" val="mid"/>
          </dgm:alg>
          <dgm:shape xmlns:r="http://schemas.openxmlformats.org/officeDocument/2006/relationships" rot="180" type="triangle" r:blip="">
            <dgm:adjLst/>
          </dgm:shape>
          <dgm:choose name="Name23">
            <dgm:if name="Name24" func="var" arg="dir" op="equ" val="norm">
              <dgm:presOf axis="ch desOrSelf" ptType="node node" st="6 1" cnt="1 0"/>
            </dgm:if>
            <dgm:else name="Name25">
              <dgm:presOf axis="ch desOrSelf" ptType="node node" st="8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7" styleLbl="node1">
          <dgm:varLst>
            <dgm:bulletEnabled val="1"/>
          </dgm:varLst>
          <dgm:alg type="tx">
            <dgm:param type="txAnchorVertCh" val="mid"/>
          </dgm:alg>
          <dgm:shape xmlns:r="http://schemas.openxmlformats.org/officeDocument/2006/relationships" type="triangle" r:blip="">
            <dgm:adjLst/>
          </dgm:shape>
          <dgm:presOf axis="ch desOrSelf" ptType="node node" st="7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8" styleLbl="node1">
          <dgm:varLst>
            <dgm:bulletEnabled val="1"/>
          </dgm:varLst>
          <dgm:alg type="tx">
            <dgm:param type="txAnchorVertCh" val="mid"/>
          </dgm:alg>
          <dgm:shape xmlns:r="http://schemas.openxmlformats.org/officeDocument/2006/relationships" rot="180" type="triangle" r:blip="">
            <dgm:adjLst/>
          </dgm:shape>
          <dgm:choose name="Name26">
            <dgm:if name="Name27" func="var" arg="dir" op="equ" val="norm">
              <dgm:presOf axis="ch desOrSelf" ptType="node node" st="8 1" cnt="1 0"/>
            </dgm:if>
            <dgm:else name="Name28">
              <dgm:presOf axis="ch desOrSelf" ptType="node node" st="6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9" styleLbl="node1">
          <dgm:varLst>
            <dgm:bulletEnabled val="1"/>
          </dgm:varLst>
          <dgm:alg type="tx">
            <dgm:param type="txAnchorVertCh" val="mid"/>
          </dgm:alg>
          <dgm:shape xmlns:r="http://schemas.openxmlformats.org/officeDocument/2006/relationships" type="triangle" r:blip="">
            <dgm:adjLst/>
          </dgm:shape>
          <dgm:choose name="Name29">
            <dgm:if name="Name30" func="var" arg="dir" op="equ" val="norm">
              <dgm:presOf axis="ch desOrSelf" ptType="node node" st="9 1" cnt="1 0"/>
            </dgm:if>
            <dgm:else name="Name31">
              <dgm:presOf axis="ch desOrSelf" ptType="node node" st="5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2"/>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FFF51FF-BE85-114B-8AA4-994C037B0162}" type="datetimeFigureOut">
              <a:rPr lang="en-US" smtClean="0"/>
              <a:t>9/12/2014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20EF28B-6AC0-694D-BB6B-174AF7C388A2}" type="slidenum">
              <a:rPr lang="en-US" smtClean="0"/>
              <a:t>‹#›</a:t>
            </a:fld>
            <a:endParaRPr lang="en-US"/>
          </a:p>
        </p:txBody>
      </p:sp>
    </p:spTree>
    <p:extLst>
      <p:ext uri="{BB962C8B-B14F-4D97-AF65-F5344CB8AC3E}">
        <p14:creationId xmlns:p14="http://schemas.microsoft.com/office/powerpoint/2010/main" val="937432633"/>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One mans risk is another mans opportunity</a:t>
            </a:r>
          </a:p>
          <a:p>
            <a:r>
              <a:rPr lang="en-US" sz="1200" dirty="0" smtClean="0"/>
              <a:t>The </a:t>
            </a:r>
            <a:r>
              <a:rPr lang="en-US" sz="1200" u="sng" dirty="0" smtClean="0"/>
              <a:t>same</a:t>
            </a:r>
            <a:r>
              <a:rPr lang="en-US" sz="1200" dirty="0" smtClean="0"/>
              <a:t> risk/threat/incident needs to be understood from very different perspectives</a:t>
            </a:r>
          </a:p>
          <a:p>
            <a:r>
              <a:rPr lang="en-US" sz="1200" dirty="0" smtClean="0"/>
              <a:t>Classifying something as a risk/threat/incident or mitigation only makes sense with respect to how it impacts the objectives of some stakeholder. </a:t>
            </a:r>
            <a:r>
              <a:rPr lang="en-US" sz="1200" dirty="0" err="1" smtClean="0"/>
              <a:t>E.g</a:t>
            </a:r>
            <a:r>
              <a:rPr lang="en-US" sz="1200" dirty="0" smtClean="0"/>
              <a:t> “a risk of damage to the U.S. power grid impacting millions”.</a:t>
            </a:r>
          </a:p>
          <a:p>
            <a:r>
              <a:rPr lang="en-US" sz="1200" dirty="0" smtClean="0"/>
              <a:t>The conceptual model supports this separation while mapping to structures that assume a particular perspective.</a:t>
            </a:r>
          </a:p>
          <a:p>
            <a:endParaRPr lang="en-US" dirty="0"/>
          </a:p>
        </p:txBody>
      </p:sp>
      <p:sp>
        <p:nvSpPr>
          <p:cNvPr id="4" name="Slide Number Placeholder 3"/>
          <p:cNvSpPr>
            <a:spLocks noGrp="1"/>
          </p:cNvSpPr>
          <p:nvPr>
            <p:ph type="sldNum" sz="quarter" idx="10"/>
          </p:nvPr>
        </p:nvSpPr>
        <p:spPr/>
        <p:txBody>
          <a:bodyPr/>
          <a:lstStyle/>
          <a:p>
            <a:fld id="{520EF28B-6AC0-694D-BB6B-174AF7C388A2}" type="slidenum">
              <a:rPr lang="en-US" smtClean="0"/>
              <a:t>29</a:t>
            </a:fld>
            <a:endParaRPr lang="en-US"/>
          </a:p>
        </p:txBody>
      </p:sp>
    </p:spTree>
    <p:extLst>
      <p:ext uri="{BB962C8B-B14F-4D97-AF65-F5344CB8AC3E}">
        <p14:creationId xmlns:p14="http://schemas.microsoft.com/office/powerpoint/2010/main" val="41020619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20EF28B-6AC0-694D-BB6B-174AF7C388A2}" type="slidenum">
              <a:rPr lang="en-US" smtClean="0"/>
              <a:t>33</a:t>
            </a:fld>
            <a:endParaRPr lang="en-US"/>
          </a:p>
        </p:txBody>
      </p:sp>
    </p:spTree>
    <p:extLst>
      <p:ext uri="{BB962C8B-B14F-4D97-AF65-F5344CB8AC3E}">
        <p14:creationId xmlns:p14="http://schemas.microsoft.com/office/powerpoint/2010/main" val="118822141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Page">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5" y="0"/>
            <a:ext cx="9142569" cy="6857999"/>
          </a:xfrm>
          <a:prstGeom prst="rect">
            <a:avLst/>
          </a:prstGeom>
        </p:spPr>
      </p:pic>
    </p:spTree>
    <p:extLst>
      <p:ext uri="{BB962C8B-B14F-4D97-AF65-F5344CB8AC3E}">
        <p14:creationId xmlns:p14="http://schemas.microsoft.com/office/powerpoint/2010/main" val="4280284504"/>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p>
            <a:fld id="{B5E6D54E-5FC3-B64B-BCD2-3F2194818B84}" type="datetimeFigureOut">
              <a:rPr lang="en-US" smtClean="0"/>
              <a:t>9/12/2014</a:t>
            </a:fld>
            <a:endParaRPr lang="en-US"/>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6553200" y="6356350"/>
            <a:ext cx="2133600" cy="365125"/>
          </a:xfrm>
          <a:prstGeom prst="rect">
            <a:avLst/>
          </a:prstGeom>
        </p:spPr>
        <p:txBody>
          <a:bodyPr/>
          <a:lstStyle/>
          <a:p>
            <a:fld id="{2B53DC62-1CC3-6B45-A881-E4F3E94DF6F9}" type="slidenum">
              <a:rPr lang="en-US" smtClean="0"/>
              <a:t>‹#›</a:t>
            </a:fld>
            <a:endParaRPr lang="en-US"/>
          </a:p>
        </p:txBody>
      </p:sp>
    </p:spTree>
    <p:extLst>
      <p:ext uri="{BB962C8B-B14F-4D97-AF65-F5344CB8AC3E}">
        <p14:creationId xmlns:p14="http://schemas.microsoft.com/office/powerpoint/2010/main" val="21152972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B5E6D54E-5FC3-B64B-BCD2-3F2194818B84}" type="datetimeFigureOut">
              <a:rPr lang="en-US" smtClean="0"/>
              <a:t>9/12/2014</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2B53DC62-1CC3-6B45-A881-E4F3E94DF6F9}" type="slidenum">
              <a:rPr lang="en-US" smtClean="0"/>
              <a:t>‹#›</a:t>
            </a:fld>
            <a:endParaRPr lang="en-US"/>
          </a:p>
        </p:txBody>
      </p:sp>
    </p:spTree>
    <p:extLst>
      <p:ext uri="{BB962C8B-B14F-4D97-AF65-F5344CB8AC3E}">
        <p14:creationId xmlns:p14="http://schemas.microsoft.com/office/powerpoint/2010/main" val="13854550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 y="0"/>
            <a:ext cx="9142571" cy="6857999"/>
          </a:xfrm>
          <a:prstGeom prst="rect">
            <a:avLst/>
          </a:prstGeom>
        </p:spPr>
      </p:pic>
      <p:sp>
        <p:nvSpPr>
          <p:cNvPr id="5" name="Text Placeholder 2"/>
          <p:cNvSpPr>
            <a:spLocks noGrp="1"/>
          </p:cNvSpPr>
          <p:nvPr>
            <p:ph type="body" idx="1"/>
          </p:nvPr>
        </p:nvSpPr>
        <p:spPr>
          <a:xfrm>
            <a:off x="685800" y="1980810"/>
            <a:ext cx="7772400" cy="609601"/>
          </a:xfrm>
          <a:prstGeom prst="rect">
            <a:avLst/>
          </a:prstGeom>
        </p:spPr>
        <p:txBody>
          <a:bodyPr anchor="b"/>
          <a:lstStyle>
            <a:lvl1pPr marL="0" indent="0">
              <a:buNone/>
              <a:defRPr sz="3400" b="0">
                <a:solidFill>
                  <a:schemeClr val="bg1"/>
                </a:solidFill>
                <a:latin typeface="Century Gothic"/>
                <a:cs typeface="Century Gothic"/>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Click to edit Master text styles</a:t>
            </a:r>
          </a:p>
        </p:txBody>
      </p:sp>
      <p:sp>
        <p:nvSpPr>
          <p:cNvPr id="7" name="Text Placeholder 2"/>
          <p:cNvSpPr>
            <a:spLocks noGrp="1"/>
          </p:cNvSpPr>
          <p:nvPr>
            <p:ph type="body" idx="10"/>
          </p:nvPr>
        </p:nvSpPr>
        <p:spPr>
          <a:xfrm>
            <a:off x="685800" y="2921353"/>
            <a:ext cx="7772400" cy="397932"/>
          </a:xfrm>
          <a:prstGeom prst="rect">
            <a:avLst/>
          </a:prstGeom>
        </p:spPr>
        <p:txBody>
          <a:bodyPr anchor="b"/>
          <a:lstStyle>
            <a:lvl1pPr marL="0" indent="0">
              <a:buNone/>
              <a:defRPr sz="2000" b="0" i="0">
                <a:solidFill>
                  <a:srgbClr val="36313A"/>
                </a:solidFill>
                <a:latin typeface="Century Gothic"/>
                <a:cs typeface="Century Gothic"/>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Click to edit Master text styles</a:t>
            </a:r>
          </a:p>
        </p:txBody>
      </p:sp>
      <p:sp>
        <p:nvSpPr>
          <p:cNvPr id="8" name="TextBox 7"/>
          <p:cNvSpPr txBox="1"/>
          <p:nvPr userDrawn="1"/>
        </p:nvSpPr>
        <p:spPr>
          <a:xfrm>
            <a:off x="7409794" y="6490138"/>
            <a:ext cx="1512614" cy="246221"/>
          </a:xfrm>
          <a:prstGeom prst="rect">
            <a:avLst/>
          </a:prstGeom>
          <a:noFill/>
        </p:spPr>
        <p:txBody>
          <a:bodyPr wrap="square" rtlCol="0">
            <a:spAutoFit/>
          </a:bodyPr>
          <a:lstStyle/>
          <a:p>
            <a:pPr algn="r"/>
            <a:r>
              <a:rPr lang="en-US" sz="1000" dirty="0" smtClean="0">
                <a:solidFill>
                  <a:srgbClr val="D5D1D8">
                    <a:lumMod val="50000"/>
                  </a:srgbClr>
                </a:solidFill>
                <a:latin typeface="Century Gothic"/>
                <a:cs typeface="Century Gothic"/>
              </a:rPr>
              <a:t>#ISC2Congress</a:t>
            </a:r>
            <a:endParaRPr lang="en-US" sz="1000" dirty="0">
              <a:solidFill>
                <a:srgbClr val="D5D1D8">
                  <a:lumMod val="50000"/>
                </a:srgbClr>
              </a:solidFill>
              <a:latin typeface="Century Gothic"/>
              <a:cs typeface="Century Gothic"/>
            </a:endParaRPr>
          </a:p>
        </p:txBody>
      </p:sp>
      <p:sp>
        <p:nvSpPr>
          <p:cNvPr id="6" name="TextBox 5"/>
          <p:cNvSpPr txBox="1"/>
          <p:nvPr userDrawn="1"/>
        </p:nvSpPr>
        <p:spPr>
          <a:xfrm>
            <a:off x="227726" y="6481379"/>
            <a:ext cx="3485930" cy="246221"/>
          </a:xfrm>
          <a:prstGeom prst="rect">
            <a:avLst/>
          </a:prstGeom>
          <a:noFill/>
        </p:spPr>
        <p:txBody>
          <a:bodyPr wrap="square" rtlCol="0">
            <a:spAutoFit/>
          </a:bodyPr>
          <a:lstStyle/>
          <a:p>
            <a:r>
              <a:rPr lang="en-US" sz="1000" dirty="0" smtClean="0">
                <a:solidFill>
                  <a:srgbClr val="6C6173"/>
                </a:solidFill>
                <a:latin typeface="Century Gothic"/>
                <a:cs typeface="Century Gothic"/>
              </a:rPr>
              <a:t>Strengthening </a:t>
            </a:r>
            <a:r>
              <a:rPr lang="en-US" sz="1000" dirty="0" err="1" smtClean="0">
                <a:solidFill>
                  <a:srgbClr val="6C6173"/>
                </a:solidFill>
                <a:latin typeface="Century Gothic"/>
                <a:cs typeface="Century Gothic"/>
              </a:rPr>
              <a:t>Cybersecurity</a:t>
            </a:r>
            <a:r>
              <a:rPr lang="en-US" sz="1000" dirty="0" smtClean="0">
                <a:solidFill>
                  <a:srgbClr val="6C6173"/>
                </a:solidFill>
                <a:latin typeface="Century Gothic"/>
                <a:cs typeface="Century Gothic"/>
              </a:rPr>
              <a:t> Defenders</a:t>
            </a:r>
            <a:endParaRPr lang="en-US" sz="1000" dirty="0">
              <a:solidFill>
                <a:srgbClr val="6C6173"/>
              </a:solidFill>
              <a:latin typeface="Century Gothic"/>
              <a:cs typeface="Century Gothic"/>
            </a:endParaRPr>
          </a:p>
        </p:txBody>
      </p:sp>
    </p:spTree>
    <p:extLst>
      <p:ext uri="{BB962C8B-B14F-4D97-AF65-F5344CB8AC3E}">
        <p14:creationId xmlns:p14="http://schemas.microsoft.com/office/powerpoint/2010/main" val="2315480496"/>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7" y="0"/>
            <a:ext cx="9142569" cy="6857999"/>
          </a:xfrm>
          <a:prstGeom prst="rect">
            <a:avLst/>
          </a:prstGeom>
        </p:spPr>
      </p:pic>
      <p:sp>
        <p:nvSpPr>
          <p:cNvPr id="5" name="Title Placeholder 1"/>
          <p:cNvSpPr>
            <a:spLocks noGrp="1"/>
          </p:cNvSpPr>
          <p:nvPr>
            <p:ph type="title"/>
          </p:nvPr>
        </p:nvSpPr>
        <p:spPr>
          <a:xfrm>
            <a:off x="464848" y="274638"/>
            <a:ext cx="8016240" cy="1143000"/>
          </a:xfrm>
          <a:prstGeom prst="rect">
            <a:avLst/>
          </a:prstGeom>
        </p:spPr>
        <p:txBody>
          <a:bodyPr vert="horz" lIns="91440" tIns="45720" rIns="91440" bIns="45720" rtlCol="0" anchor="ctr">
            <a:normAutofit/>
          </a:bodyPr>
          <a:lstStyle>
            <a:lvl1pPr>
              <a:defRPr sz="4000">
                <a:solidFill>
                  <a:srgbClr val="0D0D0D"/>
                </a:solidFill>
                <a:latin typeface="Century Gothic"/>
                <a:cs typeface="Century Gothic"/>
              </a:defRPr>
            </a:lvl1pPr>
          </a:lstStyle>
          <a:p>
            <a:r>
              <a:rPr lang="en-US" dirty="0" smtClean="0"/>
              <a:t>Click to edit Master title style</a:t>
            </a:r>
            <a:endParaRPr lang="en-US" dirty="0"/>
          </a:p>
        </p:txBody>
      </p:sp>
      <p:sp>
        <p:nvSpPr>
          <p:cNvPr id="8" name="Content Placeholder 2"/>
          <p:cNvSpPr>
            <a:spLocks noGrp="1"/>
          </p:cNvSpPr>
          <p:nvPr>
            <p:ph sz="half" idx="1"/>
          </p:nvPr>
        </p:nvSpPr>
        <p:spPr>
          <a:xfrm>
            <a:off x="457200" y="1600201"/>
            <a:ext cx="8229600" cy="4353560"/>
          </a:xfrm>
          <a:prstGeom prst="rect">
            <a:avLst/>
          </a:prstGeom>
        </p:spPr>
        <p:txBody>
          <a:bodyPr/>
          <a:lstStyle>
            <a:lvl1pPr marL="342900" indent="-342900">
              <a:buClr>
                <a:srgbClr val="149DEB"/>
              </a:buClr>
              <a:buSzPct val="110000"/>
              <a:buFont typeface="Lucida Grande"/>
              <a:buChar char="»"/>
              <a:defRPr sz="2400" b="0" i="0">
                <a:solidFill>
                  <a:srgbClr val="0D0D0D"/>
                </a:solidFill>
                <a:latin typeface="Century Gothic"/>
                <a:cs typeface="Century Gothic"/>
              </a:defRPr>
            </a:lvl1pPr>
            <a:lvl2pPr marL="742950" indent="-285750">
              <a:buClr>
                <a:srgbClr val="149DEB"/>
              </a:buClr>
              <a:buFont typeface="Arial"/>
              <a:buChar char="•"/>
              <a:defRPr sz="2000" b="0" i="0">
                <a:solidFill>
                  <a:srgbClr val="0D0D0D"/>
                </a:solidFill>
                <a:latin typeface="Century Gothic"/>
                <a:cs typeface="Century Gothic"/>
              </a:defRPr>
            </a:lvl2pPr>
            <a:lvl3pPr marL="1143000" indent="-228600">
              <a:buClr>
                <a:srgbClr val="149DEB"/>
              </a:buClr>
              <a:buFont typeface="Lucida Grande"/>
              <a:buChar char="–"/>
              <a:defRPr sz="1800" b="0" i="0">
                <a:solidFill>
                  <a:srgbClr val="0D0D0D"/>
                </a:solidFill>
                <a:latin typeface="Century Gothic"/>
                <a:cs typeface="Century Gothic"/>
              </a:defRPr>
            </a:lvl3pPr>
            <a:lvl4pPr marL="1600200" indent="-228600">
              <a:buClr>
                <a:srgbClr val="149DEB"/>
              </a:buClr>
              <a:buFont typeface="Arial"/>
              <a:buChar char="•"/>
              <a:defRPr sz="1600" b="0" i="0">
                <a:solidFill>
                  <a:srgbClr val="0D0D0D"/>
                </a:solidFill>
                <a:latin typeface="Century Gothic"/>
                <a:cs typeface="Century Gothic"/>
              </a:defRPr>
            </a:lvl4pPr>
            <a:lvl5pPr marL="2057400" indent="-228600">
              <a:buClr>
                <a:srgbClr val="149DEB"/>
              </a:buClr>
              <a:buFont typeface="Lucida Grande"/>
              <a:buChar char="»"/>
              <a:defRPr sz="1600" b="0" i="0">
                <a:solidFill>
                  <a:srgbClr val="0D0D0D"/>
                </a:solidFill>
                <a:latin typeface="Century Gothic"/>
                <a:cs typeface="Century Gothic"/>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Slide Number Placeholder 3"/>
          <p:cNvSpPr txBox="1">
            <a:spLocks/>
          </p:cNvSpPr>
          <p:nvPr userDrawn="1"/>
        </p:nvSpPr>
        <p:spPr>
          <a:xfrm>
            <a:off x="4379806" y="6396293"/>
            <a:ext cx="422488"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5CBD3DDC-90DF-4246-B8CE-0AC344F4C45D}" type="slidenum">
              <a:rPr lang="en-US" b="1" smtClean="0">
                <a:solidFill>
                  <a:srgbClr val="8F96AA"/>
                </a:solidFill>
                <a:latin typeface="Franklin Gothic Book"/>
              </a:rPr>
              <a:pPr algn="ctr"/>
              <a:t>‹#›</a:t>
            </a:fld>
            <a:endParaRPr lang="en-US" b="1" dirty="0">
              <a:solidFill>
                <a:srgbClr val="8F96AA"/>
              </a:solidFill>
              <a:latin typeface="Franklin Gothic Book"/>
            </a:endParaRPr>
          </a:p>
        </p:txBody>
      </p:sp>
      <p:sp>
        <p:nvSpPr>
          <p:cNvPr id="9" name="TextBox 8"/>
          <p:cNvSpPr txBox="1"/>
          <p:nvPr userDrawn="1"/>
        </p:nvSpPr>
        <p:spPr>
          <a:xfrm>
            <a:off x="7409794" y="6490138"/>
            <a:ext cx="1512614" cy="246221"/>
          </a:xfrm>
          <a:prstGeom prst="rect">
            <a:avLst/>
          </a:prstGeom>
          <a:noFill/>
        </p:spPr>
        <p:txBody>
          <a:bodyPr wrap="square" rtlCol="0">
            <a:spAutoFit/>
          </a:bodyPr>
          <a:lstStyle/>
          <a:p>
            <a:pPr algn="r"/>
            <a:r>
              <a:rPr lang="en-US" sz="1000" dirty="0" smtClean="0">
                <a:solidFill>
                  <a:srgbClr val="F2F2F2"/>
                </a:solidFill>
                <a:latin typeface="Century Gothic"/>
                <a:cs typeface="Century Gothic"/>
              </a:rPr>
              <a:t>#ISC2Congress</a:t>
            </a:r>
            <a:endParaRPr lang="en-US" sz="1000" dirty="0">
              <a:solidFill>
                <a:srgbClr val="F2F2F2"/>
              </a:solidFill>
              <a:latin typeface="Century Gothic"/>
              <a:cs typeface="Century Gothic"/>
            </a:endParaRPr>
          </a:p>
        </p:txBody>
      </p:sp>
    </p:spTree>
    <p:extLst>
      <p:ext uri="{BB962C8B-B14F-4D97-AF65-F5344CB8AC3E}">
        <p14:creationId xmlns:p14="http://schemas.microsoft.com/office/powerpoint/2010/main" val="1532181187"/>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White Background">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7" y="0"/>
            <a:ext cx="9142569" cy="6857998"/>
          </a:xfrm>
          <a:prstGeom prst="rect">
            <a:avLst/>
          </a:prstGeom>
        </p:spPr>
      </p:pic>
      <p:sp>
        <p:nvSpPr>
          <p:cNvPr id="5" name="Title Placeholder 1"/>
          <p:cNvSpPr>
            <a:spLocks noGrp="1"/>
          </p:cNvSpPr>
          <p:nvPr>
            <p:ph type="title"/>
          </p:nvPr>
        </p:nvSpPr>
        <p:spPr>
          <a:xfrm>
            <a:off x="464848" y="143253"/>
            <a:ext cx="8016240" cy="951569"/>
          </a:xfrm>
          <a:prstGeom prst="rect">
            <a:avLst/>
          </a:prstGeom>
        </p:spPr>
        <p:txBody>
          <a:bodyPr vert="horz" lIns="91440" tIns="45720" rIns="91440" bIns="45720" rtlCol="0" anchor="ctr">
            <a:normAutofit/>
          </a:bodyPr>
          <a:lstStyle>
            <a:lvl1pPr>
              <a:defRPr sz="4000">
                <a:solidFill>
                  <a:srgbClr val="0D0D0D"/>
                </a:solidFill>
                <a:latin typeface="Century Gothic"/>
                <a:cs typeface="Century Gothic"/>
              </a:defRPr>
            </a:lvl1pPr>
          </a:lstStyle>
          <a:p>
            <a:r>
              <a:rPr lang="en-US" dirty="0" smtClean="0"/>
              <a:t>Click to edit Master title style</a:t>
            </a:r>
            <a:endParaRPr lang="en-US" dirty="0"/>
          </a:p>
        </p:txBody>
      </p:sp>
      <p:sp>
        <p:nvSpPr>
          <p:cNvPr id="8" name="Content Placeholder 2"/>
          <p:cNvSpPr>
            <a:spLocks noGrp="1"/>
          </p:cNvSpPr>
          <p:nvPr>
            <p:ph sz="half" idx="1"/>
          </p:nvPr>
        </p:nvSpPr>
        <p:spPr>
          <a:xfrm>
            <a:off x="457200" y="1453931"/>
            <a:ext cx="8229600" cy="4499830"/>
          </a:xfrm>
          <a:prstGeom prst="rect">
            <a:avLst/>
          </a:prstGeom>
        </p:spPr>
        <p:txBody>
          <a:bodyPr/>
          <a:lstStyle>
            <a:lvl1pPr marL="342900" indent="-342900">
              <a:buClr>
                <a:srgbClr val="149DEB"/>
              </a:buClr>
              <a:buSzPct val="110000"/>
              <a:buFont typeface="Lucida Grande"/>
              <a:buChar char="»"/>
              <a:defRPr sz="2400" b="0" i="0">
                <a:solidFill>
                  <a:srgbClr val="0D0D0D"/>
                </a:solidFill>
                <a:latin typeface="Century Gothic"/>
                <a:cs typeface="Century Gothic"/>
              </a:defRPr>
            </a:lvl1pPr>
            <a:lvl2pPr marL="742950" indent="-285750">
              <a:buClr>
                <a:srgbClr val="149DEB"/>
              </a:buClr>
              <a:buFont typeface="Arial"/>
              <a:buChar char="•"/>
              <a:defRPr sz="2000" b="0" i="0">
                <a:solidFill>
                  <a:srgbClr val="0D0D0D"/>
                </a:solidFill>
                <a:latin typeface="Century Gothic"/>
                <a:cs typeface="Century Gothic"/>
              </a:defRPr>
            </a:lvl2pPr>
            <a:lvl3pPr marL="1143000" indent="-228600">
              <a:buClr>
                <a:srgbClr val="149DEB"/>
              </a:buClr>
              <a:buFont typeface="Lucida Grande"/>
              <a:buChar char="–"/>
              <a:defRPr sz="1800" b="0" i="0">
                <a:solidFill>
                  <a:srgbClr val="0D0D0D"/>
                </a:solidFill>
                <a:latin typeface="Century Gothic"/>
                <a:cs typeface="Century Gothic"/>
              </a:defRPr>
            </a:lvl3pPr>
            <a:lvl4pPr marL="1600200" indent="-228600">
              <a:buClr>
                <a:srgbClr val="149DEB"/>
              </a:buClr>
              <a:buFont typeface="Arial"/>
              <a:buChar char="•"/>
              <a:defRPr sz="1600" b="0" i="0">
                <a:solidFill>
                  <a:srgbClr val="0D0D0D"/>
                </a:solidFill>
                <a:latin typeface="Century Gothic"/>
                <a:cs typeface="Century Gothic"/>
              </a:defRPr>
            </a:lvl4pPr>
            <a:lvl5pPr marL="2057400" indent="-228600">
              <a:buClr>
                <a:srgbClr val="149DEB"/>
              </a:buClr>
              <a:buFont typeface="Lucida Grande"/>
              <a:buChar char="»"/>
              <a:defRPr sz="1600" b="0" i="0">
                <a:solidFill>
                  <a:srgbClr val="0D0D0D"/>
                </a:solidFill>
                <a:latin typeface="Century Gothic"/>
                <a:cs typeface="Century Gothic"/>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Slide Number Placeholder 3"/>
          <p:cNvSpPr txBox="1">
            <a:spLocks/>
          </p:cNvSpPr>
          <p:nvPr userDrawn="1"/>
        </p:nvSpPr>
        <p:spPr>
          <a:xfrm>
            <a:off x="4379806" y="6396293"/>
            <a:ext cx="422488"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5CBD3DDC-90DF-4246-B8CE-0AC344F4C45D}" type="slidenum">
              <a:rPr lang="en-US" b="1" smtClean="0">
                <a:solidFill>
                  <a:srgbClr val="8F96AA"/>
                </a:solidFill>
                <a:latin typeface="Franklin Gothic Book"/>
              </a:rPr>
              <a:pPr algn="ctr"/>
              <a:t>‹#›</a:t>
            </a:fld>
            <a:endParaRPr lang="en-US" b="1" dirty="0">
              <a:solidFill>
                <a:srgbClr val="8F96AA"/>
              </a:solidFill>
              <a:latin typeface="Franklin Gothic Book"/>
            </a:endParaRPr>
          </a:p>
        </p:txBody>
      </p:sp>
      <p:sp>
        <p:nvSpPr>
          <p:cNvPr id="9" name="TextBox 8"/>
          <p:cNvSpPr txBox="1"/>
          <p:nvPr userDrawn="1"/>
        </p:nvSpPr>
        <p:spPr>
          <a:xfrm>
            <a:off x="7409794" y="6490138"/>
            <a:ext cx="1512614" cy="246221"/>
          </a:xfrm>
          <a:prstGeom prst="rect">
            <a:avLst/>
          </a:prstGeom>
          <a:noFill/>
        </p:spPr>
        <p:txBody>
          <a:bodyPr wrap="square" rtlCol="0">
            <a:spAutoFit/>
          </a:bodyPr>
          <a:lstStyle/>
          <a:p>
            <a:pPr algn="r"/>
            <a:r>
              <a:rPr lang="en-US" sz="1000" dirty="0" smtClean="0">
                <a:solidFill>
                  <a:srgbClr val="F2F2F2"/>
                </a:solidFill>
                <a:latin typeface="Century Gothic"/>
                <a:cs typeface="Century Gothic"/>
              </a:rPr>
              <a:t>#ISC2Congress</a:t>
            </a:r>
            <a:endParaRPr lang="en-US" sz="1000" dirty="0">
              <a:solidFill>
                <a:srgbClr val="F2F2F2"/>
              </a:solidFill>
              <a:latin typeface="Century Gothic"/>
              <a:cs typeface="Century Gothic"/>
            </a:endParaRPr>
          </a:p>
        </p:txBody>
      </p:sp>
    </p:spTree>
    <p:extLst>
      <p:ext uri="{BB962C8B-B14F-4D97-AF65-F5344CB8AC3E}">
        <p14:creationId xmlns:p14="http://schemas.microsoft.com/office/powerpoint/2010/main" val="4213085661"/>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White Background">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7" y="0"/>
            <a:ext cx="9142569" cy="6857998"/>
          </a:xfrm>
          <a:prstGeom prst="rect">
            <a:avLst/>
          </a:prstGeom>
        </p:spPr>
      </p:pic>
      <p:sp>
        <p:nvSpPr>
          <p:cNvPr id="5" name="Title Placeholder 1"/>
          <p:cNvSpPr>
            <a:spLocks noGrp="1"/>
          </p:cNvSpPr>
          <p:nvPr>
            <p:ph type="title"/>
          </p:nvPr>
        </p:nvSpPr>
        <p:spPr>
          <a:xfrm>
            <a:off x="464848" y="143253"/>
            <a:ext cx="8016240" cy="951569"/>
          </a:xfrm>
          <a:prstGeom prst="rect">
            <a:avLst/>
          </a:prstGeom>
        </p:spPr>
        <p:txBody>
          <a:bodyPr vert="horz" lIns="91440" tIns="45720" rIns="91440" bIns="45720" rtlCol="0" anchor="ctr">
            <a:normAutofit/>
          </a:bodyPr>
          <a:lstStyle>
            <a:lvl1pPr>
              <a:defRPr sz="4000">
                <a:solidFill>
                  <a:srgbClr val="0D0D0D"/>
                </a:solidFill>
                <a:latin typeface="Century Gothic"/>
                <a:cs typeface="Century Gothic"/>
              </a:defRPr>
            </a:lvl1pPr>
          </a:lstStyle>
          <a:p>
            <a:r>
              <a:rPr lang="en-US" dirty="0" smtClean="0"/>
              <a:t>Click to edit Master title style</a:t>
            </a:r>
            <a:endParaRPr lang="en-US" dirty="0"/>
          </a:p>
        </p:txBody>
      </p:sp>
      <p:sp>
        <p:nvSpPr>
          <p:cNvPr id="10" name="Slide Number Placeholder 3"/>
          <p:cNvSpPr txBox="1">
            <a:spLocks/>
          </p:cNvSpPr>
          <p:nvPr userDrawn="1"/>
        </p:nvSpPr>
        <p:spPr>
          <a:xfrm>
            <a:off x="4379806" y="6396293"/>
            <a:ext cx="422488"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5CBD3DDC-90DF-4246-B8CE-0AC344F4C45D}" type="slidenum">
              <a:rPr lang="en-US" b="1" smtClean="0">
                <a:solidFill>
                  <a:srgbClr val="8F96AA"/>
                </a:solidFill>
                <a:latin typeface="Franklin Gothic Book"/>
              </a:rPr>
              <a:pPr algn="ctr"/>
              <a:t>‹#›</a:t>
            </a:fld>
            <a:endParaRPr lang="en-US" b="1" dirty="0">
              <a:solidFill>
                <a:srgbClr val="8F96AA"/>
              </a:solidFill>
              <a:latin typeface="Franklin Gothic Book"/>
            </a:endParaRPr>
          </a:p>
        </p:txBody>
      </p:sp>
      <p:sp>
        <p:nvSpPr>
          <p:cNvPr id="9" name="TextBox 8"/>
          <p:cNvSpPr txBox="1"/>
          <p:nvPr userDrawn="1"/>
        </p:nvSpPr>
        <p:spPr>
          <a:xfrm>
            <a:off x="7409794" y="6490138"/>
            <a:ext cx="1512614" cy="246221"/>
          </a:xfrm>
          <a:prstGeom prst="rect">
            <a:avLst/>
          </a:prstGeom>
          <a:noFill/>
        </p:spPr>
        <p:txBody>
          <a:bodyPr wrap="square" rtlCol="0">
            <a:spAutoFit/>
          </a:bodyPr>
          <a:lstStyle/>
          <a:p>
            <a:pPr algn="r"/>
            <a:r>
              <a:rPr lang="en-US" sz="1000" dirty="0" smtClean="0">
                <a:solidFill>
                  <a:srgbClr val="F2F2F2"/>
                </a:solidFill>
                <a:latin typeface="Century Gothic"/>
                <a:cs typeface="Century Gothic"/>
              </a:rPr>
              <a:t>#ISC2Congress</a:t>
            </a:r>
            <a:endParaRPr lang="en-US" sz="1000" dirty="0">
              <a:solidFill>
                <a:srgbClr val="F2F2F2"/>
              </a:solidFill>
              <a:latin typeface="Century Gothic"/>
              <a:cs typeface="Century Gothic"/>
            </a:endParaRPr>
          </a:p>
        </p:txBody>
      </p:sp>
    </p:spTree>
    <p:extLst>
      <p:ext uri="{BB962C8B-B14F-4D97-AF65-F5344CB8AC3E}">
        <p14:creationId xmlns:p14="http://schemas.microsoft.com/office/powerpoint/2010/main" val="765242351"/>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lack Background">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7" y="0"/>
            <a:ext cx="9142568" cy="6857998"/>
          </a:xfrm>
          <a:prstGeom prst="rect">
            <a:avLst/>
          </a:prstGeom>
        </p:spPr>
      </p:pic>
      <p:sp>
        <p:nvSpPr>
          <p:cNvPr id="5" name="Title Placeholder 1"/>
          <p:cNvSpPr>
            <a:spLocks noGrp="1"/>
          </p:cNvSpPr>
          <p:nvPr>
            <p:ph type="title"/>
          </p:nvPr>
        </p:nvSpPr>
        <p:spPr>
          <a:xfrm>
            <a:off x="464848" y="143253"/>
            <a:ext cx="8016240" cy="951569"/>
          </a:xfrm>
          <a:prstGeom prst="rect">
            <a:avLst/>
          </a:prstGeom>
        </p:spPr>
        <p:txBody>
          <a:bodyPr vert="horz" lIns="91440" tIns="45720" rIns="91440" bIns="45720" rtlCol="0" anchor="ctr">
            <a:normAutofit/>
          </a:bodyPr>
          <a:lstStyle>
            <a:lvl1pPr>
              <a:defRPr sz="4000">
                <a:solidFill>
                  <a:schemeClr val="bg1"/>
                </a:solidFill>
                <a:latin typeface="Century Gothic"/>
                <a:cs typeface="Century Gothic"/>
              </a:defRPr>
            </a:lvl1pPr>
          </a:lstStyle>
          <a:p>
            <a:r>
              <a:rPr lang="en-US" dirty="0" smtClean="0"/>
              <a:t>Click to edit Master title style</a:t>
            </a:r>
            <a:endParaRPr lang="en-US" dirty="0"/>
          </a:p>
        </p:txBody>
      </p:sp>
      <p:sp>
        <p:nvSpPr>
          <p:cNvPr id="8" name="Content Placeholder 2"/>
          <p:cNvSpPr>
            <a:spLocks noGrp="1"/>
          </p:cNvSpPr>
          <p:nvPr>
            <p:ph sz="half" idx="1"/>
          </p:nvPr>
        </p:nvSpPr>
        <p:spPr>
          <a:xfrm>
            <a:off x="457200" y="1453931"/>
            <a:ext cx="8229600" cy="4499830"/>
          </a:xfrm>
          <a:prstGeom prst="rect">
            <a:avLst/>
          </a:prstGeom>
        </p:spPr>
        <p:txBody>
          <a:bodyPr/>
          <a:lstStyle>
            <a:lvl1pPr marL="342900" indent="-342900">
              <a:buClr>
                <a:srgbClr val="149DEB"/>
              </a:buClr>
              <a:buSzPct val="110000"/>
              <a:buFont typeface="Lucida Grande"/>
              <a:buChar char="»"/>
              <a:defRPr sz="2400" b="0" i="0">
                <a:solidFill>
                  <a:srgbClr val="FFFFFF"/>
                </a:solidFill>
                <a:latin typeface="Century Gothic"/>
                <a:cs typeface="Century Gothic"/>
              </a:defRPr>
            </a:lvl1pPr>
            <a:lvl2pPr marL="742950" indent="-285750">
              <a:buClr>
                <a:srgbClr val="149DEB"/>
              </a:buClr>
              <a:buFont typeface="Arial"/>
              <a:buChar char="•"/>
              <a:defRPr sz="2000" b="0" i="0">
                <a:solidFill>
                  <a:srgbClr val="FFFFFF"/>
                </a:solidFill>
                <a:latin typeface="Century Gothic"/>
                <a:cs typeface="Century Gothic"/>
              </a:defRPr>
            </a:lvl2pPr>
            <a:lvl3pPr marL="1143000" indent="-228600">
              <a:buClr>
                <a:srgbClr val="149DEB"/>
              </a:buClr>
              <a:buFont typeface="Lucida Grande"/>
              <a:buChar char="–"/>
              <a:defRPr sz="1800" b="0" i="0">
                <a:solidFill>
                  <a:srgbClr val="FFFFFF"/>
                </a:solidFill>
                <a:latin typeface="Century Gothic"/>
                <a:cs typeface="Century Gothic"/>
              </a:defRPr>
            </a:lvl3pPr>
            <a:lvl4pPr marL="1600200" indent="-228600">
              <a:buClr>
                <a:srgbClr val="149DEB"/>
              </a:buClr>
              <a:buFont typeface="Arial"/>
              <a:buChar char="•"/>
              <a:defRPr sz="1600" b="0" i="0">
                <a:solidFill>
                  <a:srgbClr val="FFFFFF"/>
                </a:solidFill>
                <a:latin typeface="Century Gothic"/>
                <a:cs typeface="Century Gothic"/>
              </a:defRPr>
            </a:lvl4pPr>
            <a:lvl5pPr marL="2057400" indent="-228600">
              <a:buClr>
                <a:srgbClr val="149DEB"/>
              </a:buClr>
              <a:buFont typeface="Lucida Grande"/>
              <a:buChar char="»"/>
              <a:defRPr sz="1600" b="0" i="0">
                <a:solidFill>
                  <a:srgbClr val="FFFFFF"/>
                </a:solidFill>
                <a:latin typeface="Century Gothic"/>
                <a:cs typeface="Century Gothic"/>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Slide Number Placeholder 3"/>
          <p:cNvSpPr txBox="1">
            <a:spLocks/>
          </p:cNvSpPr>
          <p:nvPr userDrawn="1"/>
        </p:nvSpPr>
        <p:spPr>
          <a:xfrm>
            <a:off x="4379806" y="6396293"/>
            <a:ext cx="422488"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5CBD3DDC-90DF-4246-B8CE-0AC344F4C45D}" type="slidenum">
              <a:rPr lang="en-US" b="1" smtClean="0">
                <a:solidFill>
                  <a:srgbClr val="8F96AA"/>
                </a:solidFill>
                <a:latin typeface="Franklin Gothic Book"/>
              </a:rPr>
              <a:pPr algn="ctr"/>
              <a:t>‹#›</a:t>
            </a:fld>
            <a:endParaRPr lang="en-US" b="1" dirty="0">
              <a:solidFill>
                <a:srgbClr val="8F96AA"/>
              </a:solidFill>
              <a:latin typeface="Franklin Gothic Book"/>
            </a:endParaRPr>
          </a:p>
        </p:txBody>
      </p:sp>
      <p:sp>
        <p:nvSpPr>
          <p:cNvPr id="9" name="TextBox 8"/>
          <p:cNvSpPr txBox="1"/>
          <p:nvPr userDrawn="1"/>
        </p:nvSpPr>
        <p:spPr>
          <a:xfrm>
            <a:off x="7409794" y="6490138"/>
            <a:ext cx="1512614" cy="246221"/>
          </a:xfrm>
          <a:prstGeom prst="rect">
            <a:avLst/>
          </a:prstGeom>
          <a:noFill/>
        </p:spPr>
        <p:txBody>
          <a:bodyPr wrap="square" rtlCol="0">
            <a:spAutoFit/>
          </a:bodyPr>
          <a:lstStyle/>
          <a:p>
            <a:pPr algn="r"/>
            <a:r>
              <a:rPr lang="en-US" sz="1000" dirty="0" smtClean="0">
                <a:solidFill>
                  <a:srgbClr val="F2F2F2"/>
                </a:solidFill>
                <a:latin typeface="Century Gothic"/>
                <a:cs typeface="Century Gothic"/>
              </a:rPr>
              <a:t>#ISC2Congress</a:t>
            </a:r>
            <a:endParaRPr lang="en-US" sz="1000" dirty="0">
              <a:solidFill>
                <a:srgbClr val="F2F2F2"/>
              </a:solidFill>
              <a:latin typeface="Century Gothic"/>
              <a:cs typeface="Century Gothic"/>
            </a:endParaRPr>
          </a:p>
        </p:txBody>
      </p:sp>
    </p:spTree>
    <p:extLst>
      <p:ext uri="{BB962C8B-B14F-4D97-AF65-F5344CB8AC3E}">
        <p14:creationId xmlns:p14="http://schemas.microsoft.com/office/powerpoint/2010/main" val="1073628290"/>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5" y="0"/>
            <a:ext cx="9142569" cy="6857999"/>
          </a:xfrm>
          <a:prstGeom prst="rect">
            <a:avLst/>
          </a:prstGeom>
        </p:spPr>
      </p:pic>
      <p:sp>
        <p:nvSpPr>
          <p:cNvPr id="2" name="Title 1"/>
          <p:cNvSpPr>
            <a:spLocks noGrp="1"/>
          </p:cNvSpPr>
          <p:nvPr>
            <p:ph type="title"/>
          </p:nvPr>
        </p:nvSpPr>
        <p:spPr>
          <a:xfrm>
            <a:off x="670560" y="416560"/>
            <a:ext cx="8016240" cy="1001078"/>
          </a:xfrm>
          <a:prstGeom prst="rect">
            <a:avLst/>
          </a:prstGeom>
        </p:spPr>
        <p:txBody>
          <a:bodyPr/>
          <a:lstStyle>
            <a:lvl1pPr>
              <a:defRPr lang="en-US" sz="4000" kern="1200" dirty="0" smtClean="0">
                <a:solidFill>
                  <a:srgbClr val="0D0D0D"/>
                </a:solidFill>
                <a:latin typeface="Century Gothic"/>
                <a:ea typeface="+mj-ea"/>
                <a:cs typeface="Century Gothic"/>
              </a:defRPr>
            </a:lvl1pPr>
          </a:lstStyle>
          <a:p>
            <a:r>
              <a:rPr lang="en-US" dirty="0" smtClean="0"/>
              <a:t>Click to edit Master title style</a:t>
            </a:r>
            <a:endParaRPr lang="en-US" dirty="0"/>
          </a:p>
        </p:txBody>
      </p:sp>
      <p:sp>
        <p:nvSpPr>
          <p:cNvPr id="3" name="Content Placeholder 2"/>
          <p:cNvSpPr>
            <a:spLocks noGrp="1"/>
          </p:cNvSpPr>
          <p:nvPr>
            <p:ph sz="half" idx="1"/>
          </p:nvPr>
        </p:nvSpPr>
        <p:spPr>
          <a:xfrm>
            <a:off x="457200" y="1600200"/>
            <a:ext cx="4038600" cy="4525963"/>
          </a:xfrm>
          <a:prstGeom prst="rect">
            <a:avLst/>
          </a:prstGeom>
        </p:spPr>
        <p:txBody>
          <a:bodyPr/>
          <a:lstStyle>
            <a:lvl1pPr marL="342900" indent="-342900">
              <a:buClr>
                <a:srgbClr val="149DEB"/>
              </a:buClr>
              <a:buFont typeface="Lucida Grande"/>
              <a:buChar char="»"/>
              <a:defRPr lang="en-US" sz="2400" b="0" i="0" kern="1200" dirty="0" smtClean="0">
                <a:solidFill>
                  <a:schemeClr val="bg2">
                    <a:lumMod val="25000"/>
                  </a:schemeClr>
                </a:solidFill>
                <a:latin typeface="Century Gothic"/>
                <a:ea typeface="+mn-ea"/>
                <a:cs typeface="Century Gothic"/>
              </a:defRPr>
            </a:lvl1pPr>
            <a:lvl2pPr marL="742950" indent="-285750">
              <a:buClr>
                <a:srgbClr val="149DEB"/>
              </a:buClr>
              <a:defRPr lang="en-US" sz="2000" b="0" i="0" kern="1200" dirty="0" smtClean="0">
                <a:solidFill>
                  <a:schemeClr val="bg2">
                    <a:lumMod val="25000"/>
                  </a:schemeClr>
                </a:solidFill>
                <a:latin typeface="Century Gothic"/>
                <a:ea typeface="+mn-ea"/>
                <a:cs typeface="Century Gothic"/>
              </a:defRPr>
            </a:lvl2pPr>
            <a:lvl3pPr marL="1143000" indent="-228600">
              <a:buClr>
                <a:srgbClr val="149DEB"/>
              </a:buClr>
              <a:defRPr lang="en-US" sz="1800" b="0" i="0" kern="1200" dirty="0" smtClean="0">
                <a:solidFill>
                  <a:schemeClr val="bg2">
                    <a:lumMod val="25000"/>
                  </a:schemeClr>
                </a:solidFill>
                <a:latin typeface="Century Gothic"/>
                <a:ea typeface="+mn-ea"/>
                <a:cs typeface="Century Gothic"/>
              </a:defRPr>
            </a:lvl3pPr>
            <a:lvl4pPr marL="1600200" indent="-228600">
              <a:buClr>
                <a:srgbClr val="149DEB"/>
              </a:buClr>
              <a:defRPr lang="en-US" sz="1600" b="0" i="0" kern="1200" dirty="0">
                <a:solidFill>
                  <a:schemeClr val="bg2">
                    <a:lumMod val="25000"/>
                  </a:schemeClr>
                </a:solidFill>
                <a:latin typeface="Century Gothic"/>
                <a:ea typeface="+mn-ea"/>
                <a:cs typeface="Century Gothic"/>
              </a:defRPr>
            </a:lvl4pPr>
            <a:lvl5pPr marL="2114550" indent="-285750">
              <a:buClr>
                <a:srgbClr val="149DEB"/>
              </a:buClr>
              <a:defRPr lang="en-US" sz="1600" b="0" i="0" kern="1200" dirty="0">
                <a:solidFill>
                  <a:schemeClr val="bg2">
                    <a:lumMod val="25000"/>
                  </a:schemeClr>
                </a:solidFill>
                <a:latin typeface="Century Gothic"/>
                <a:ea typeface="+mn-ea"/>
                <a:cs typeface="Century Gothic"/>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48200" y="1600200"/>
            <a:ext cx="4038600" cy="4525963"/>
          </a:xfrm>
          <a:prstGeom prst="rect">
            <a:avLst/>
          </a:prstGeom>
        </p:spPr>
        <p:txBody>
          <a:bodyPr/>
          <a:lstStyle>
            <a:lvl1pPr marL="342900" indent="-342900" algn="l" defTabSz="457200" rtl="0" eaLnBrk="1" latinLnBrk="0" hangingPunct="1">
              <a:spcBef>
                <a:spcPct val="20000"/>
              </a:spcBef>
              <a:buClr>
                <a:srgbClr val="149DEB"/>
              </a:buClr>
              <a:buSzPct val="110000"/>
              <a:buFont typeface="Lucida Grande"/>
              <a:buChar char="»"/>
              <a:defRPr lang="en-US" sz="2400" b="0" i="0" kern="1200" dirty="0" smtClean="0">
                <a:solidFill>
                  <a:srgbClr val="36313A"/>
                </a:solidFill>
                <a:latin typeface="Century Gothic"/>
                <a:ea typeface="+mn-ea"/>
                <a:cs typeface="Century Gothic"/>
              </a:defRPr>
            </a:lvl1pPr>
            <a:lvl2pPr marL="742950" indent="-285750" algn="l" defTabSz="457200" rtl="0" eaLnBrk="1" latinLnBrk="0" hangingPunct="1">
              <a:spcBef>
                <a:spcPct val="20000"/>
              </a:spcBef>
              <a:buClr>
                <a:srgbClr val="149DEB"/>
              </a:buClr>
              <a:buFont typeface="Arial"/>
              <a:buChar char="•"/>
              <a:defRPr lang="en-US" sz="2000" b="0" i="0" kern="1200" dirty="0" smtClean="0">
                <a:solidFill>
                  <a:srgbClr val="36313A"/>
                </a:solidFill>
                <a:latin typeface="Century Gothic"/>
                <a:ea typeface="+mn-ea"/>
                <a:cs typeface="Century Gothic"/>
              </a:defRPr>
            </a:lvl2pPr>
            <a:lvl3pPr marL="1143000" indent="-228600" algn="l" defTabSz="457200" rtl="0" eaLnBrk="1" latinLnBrk="0" hangingPunct="1">
              <a:spcBef>
                <a:spcPct val="20000"/>
              </a:spcBef>
              <a:buClr>
                <a:srgbClr val="149DEB"/>
              </a:buClr>
              <a:buFont typeface="Lucida Grande"/>
              <a:buChar char="–"/>
              <a:defRPr lang="en-US" sz="1800" b="0" i="0" kern="1200" dirty="0" smtClean="0">
                <a:solidFill>
                  <a:srgbClr val="36313A"/>
                </a:solidFill>
                <a:latin typeface="Century Gothic"/>
                <a:ea typeface="+mn-ea"/>
                <a:cs typeface="Century Gothic"/>
              </a:defRPr>
            </a:lvl3pPr>
            <a:lvl4pPr marL="1600200" indent="-228600" algn="l" defTabSz="457200" rtl="0" eaLnBrk="1" latinLnBrk="0" hangingPunct="1">
              <a:spcBef>
                <a:spcPct val="20000"/>
              </a:spcBef>
              <a:buClr>
                <a:srgbClr val="149DEB"/>
              </a:buClr>
              <a:buFont typeface="Arial"/>
              <a:buChar char="•"/>
              <a:defRPr lang="en-US" sz="1600" b="0" i="0" kern="1200" dirty="0" smtClean="0">
                <a:solidFill>
                  <a:srgbClr val="36313A"/>
                </a:solidFill>
                <a:latin typeface="Century Gothic"/>
                <a:ea typeface="+mn-ea"/>
                <a:cs typeface="Century Gothic"/>
              </a:defRPr>
            </a:lvl4pPr>
            <a:lvl5pPr marL="2057400" indent="-228600" algn="l" defTabSz="457200" rtl="0" eaLnBrk="1" latinLnBrk="0" hangingPunct="1">
              <a:spcBef>
                <a:spcPct val="20000"/>
              </a:spcBef>
              <a:buClr>
                <a:srgbClr val="149DEB"/>
              </a:buClr>
              <a:buFont typeface="Lucida Grande"/>
              <a:buChar char="»"/>
              <a:defRPr lang="en-US" sz="1600" b="0" i="0" kern="1200" dirty="0">
                <a:solidFill>
                  <a:srgbClr val="36313A"/>
                </a:solidFill>
                <a:latin typeface="Century Gothic"/>
                <a:ea typeface="+mn-ea"/>
                <a:cs typeface="Century Gothic"/>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Slide Number Placeholder 3"/>
          <p:cNvSpPr txBox="1">
            <a:spLocks/>
          </p:cNvSpPr>
          <p:nvPr userDrawn="1"/>
        </p:nvSpPr>
        <p:spPr>
          <a:xfrm>
            <a:off x="4379806" y="6396293"/>
            <a:ext cx="422488"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5CBD3DDC-90DF-4246-B8CE-0AC344F4C45D}" type="slidenum">
              <a:rPr lang="en-US" b="1" smtClean="0">
                <a:solidFill>
                  <a:srgbClr val="8F96AA"/>
                </a:solidFill>
                <a:latin typeface="Franklin Gothic Book"/>
              </a:rPr>
              <a:pPr algn="ctr"/>
              <a:t>‹#›</a:t>
            </a:fld>
            <a:endParaRPr lang="en-US" b="1" dirty="0">
              <a:solidFill>
                <a:srgbClr val="8F96AA"/>
              </a:solidFill>
              <a:latin typeface="Franklin Gothic Book"/>
            </a:endParaRPr>
          </a:p>
        </p:txBody>
      </p:sp>
      <p:sp>
        <p:nvSpPr>
          <p:cNvPr id="8" name="TextBox 7"/>
          <p:cNvSpPr txBox="1"/>
          <p:nvPr userDrawn="1"/>
        </p:nvSpPr>
        <p:spPr>
          <a:xfrm>
            <a:off x="7409794" y="6490138"/>
            <a:ext cx="1512614" cy="246221"/>
          </a:xfrm>
          <a:prstGeom prst="rect">
            <a:avLst/>
          </a:prstGeom>
          <a:noFill/>
        </p:spPr>
        <p:txBody>
          <a:bodyPr wrap="square" rtlCol="0">
            <a:spAutoFit/>
          </a:bodyPr>
          <a:lstStyle/>
          <a:p>
            <a:pPr algn="r"/>
            <a:r>
              <a:rPr lang="en-US" sz="1000" dirty="0" smtClean="0">
                <a:solidFill>
                  <a:srgbClr val="F2F2F2"/>
                </a:solidFill>
                <a:latin typeface="Century Gothic"/>
                <a:cs typeface="Century Gothic"/>
              </a:rPr>
              <a:t>#ISC2Congress</a:t>
            </a:r>
            <a:endParaRPr lang="en-US" sz="1000" dirty="0">
              <a:solidFill>
                <a:srgbClr val="F2F2F2"/>
              </a:solidFill>
              <a:latin typeface="Century Gothic"/>
              <a:cs typeface="Century Gothic"/>
            </a:endParaRPr>
          </a:p>
        </p:txBody>
      </p:sp>
    </p:spTree>
    <p:extLst>
      <p:ext uri="{BB962C8B-B14F-4D97-AF65-F5344CB8AC3E}">
        <p14:creationId xmlns:p14="http://schemas.microsoft.com/office/powerpoint/2010/main" val="36676136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US"/>
          </a:p>
        </p:txBody>
      </p:sp>
      <p:sp>
        <p:nvSpPr>
          <p:cNvPr id="3" name="Date Placeholder 2"/>
          <p:cNvSpPr>
            <a:spLocks noGrp="1"/>
          </p:cNvSpPr>
          <p:nvPr>
            <p:ph type="dt" sz="half" idx="10"/>
          </p:nvPr>
        </p:nvSpPr>
        <p:spPr>
          <a:xfrm>
            <a:off x="457200" y="6356350"/>
            <a:ext cx="2133600" cy="365125"/>
          </a:xfrm>
          <a:prstGeom prst="rect">
            <a:avLst/>
          </a:prstGeom>
        </p:spPr>
        <p:txBody>
          <a:bodyPr/>
          <a:lstStyle/>
          <a:p>
            <a:fld id="{B5E6D54E-5FC3-B64B-BCD2-3F2194818B84}" type="datetimeFigureOut">
              <a:rPr lang="en-US" smtClean="0"/>
              <a:t>9/12/2014</a:t>
            </a:fld>
            <a:endParaRPr lang="en-US"/>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6553200" y="6356350"/>
            <a:ext cx="2133600" cy="365125"/>
          </a:xfrm>
          <a:prstGeom prst="rect">
            <a:avLst/>
          </a:prstGeom>
        </p:spPr>
        <p:txBody>
          <a:bodyPr/>
          <a:lstStyle/>
          <a:p>
            <a:fld id="{2B53DC62-1CC3-6B45-A881-E4F3E94DF6F9}" type="slidenum">
              <a:rPr lang="en-US" smtClean="0"/>
              <a:t>‹#›</a:t>
            </a:fld>
            <a:endParaRPr lang="en-US"/>
          </a:p>
        </p:txBody>
      </p:sp>
    </p:spTree>
    <p:extLst>
      <p:ext uri="{BB962C8B-B14F-4D97-AF65-F5344CB8AC3E}">
        <p14:creationId xmlns:p14="http://schemas.microsoft.com/office/powerpoint/2010/main" val="25437928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a:xfrm>
            <a:off x="457200" y="6356350"/>
            <a:ext cx="2133600" cy="365125"/>
          </a:xfrm>
          <a:prstGeom prst="rect">
            <a:avLst/>
          </a:prstGeom>
        </p:spPr>
        <p:txBody>
          <a:bodyPr/>
          <a:lstStyle/>
          <a:p>
            <a:fld id="{B5E6D54E-5FC3-B64B-BCD2-3F2194818B84}" type="datetimeFigureOut">
              <a:rPr lang="en-US" smtClean="0"/>
              <a:t>9/12/2014</a:t>
            </a:fld>
            <a:endParaRPr lang="en-US"/>
          </a:p>
        </p:txBody>
      </p:sp>
      <p:sp>
        <p:nvSpPr>
          <p:cNvPr id="8" name="Footer Placeholder 7"/>
          <p:cNvSpPr>
            <a:spLocks noGrp="1"/>
          </p:cNvSpPr>
          <p:nvPr>
            <p:ph type="ftr" sz="quarter" idx="11"/>
          </p:nvPr>
        </p:nvSpPr>
        <p:spPr>
          <a:xfrm>
            <a:off x="3124200" y="6356350"/>
            <a:ext cx="2895600"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6553200" y="6356350"/>
            <a:ext cx="2133600" cy="365125"/>
          </a:xfrm>
          <a:prstGeom prst="rect">
            <a:avLst/>
          </a:prstGeom>
        </p:spPr>
        <p:txBody>
          <a:bodyPr/>
          <a:lstStyle/>
          <a:p>
            <a:fld id="{2B53DC62-1CC3-6B45-A881-E4F3E94DF6F9}" type="slidenum">
              <a:rPr lang="en-US" smtClean="0"/>
              <a:t>‹#›</a:t>
            </a:fld>
            <a:endParaRPr lang="en-US"/>
          </a:p>
        </p:txBody>
      </p:sp>
    </p:spTree>
    <p:extLst>
      <p:ext uri="{BB962C8B-B14F-4D97-AF65-F5344CB8AC3E}">
        <p14:creationId xmlns:p14="http://schemas.microsoft.com/office/powerpoint/2010/main" val="10136423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0449041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72" r:id="rId5"/>
    <p:sldLayoutId id="2147483665" r:id="rId6"/>
    <p:sldLayoutId id="2147483666" r:id="rId7"/>
    <p:sldLayoutId id="2147483668" r:id="rId8"/>
    <p:sldLayoutId id="2147483669" r:id="rId9"/>
    <p:sldLayoutId id="2147483670" r:id="rId10"/>
    <p:sldLayoutId id="2147483671" r:id="rId11"/>
  </p:sldLayoutIdLst>
  <p:timing>
    <p:tnLst>
      <p:par>
        <p:cTn id="1" dur="indefinite" restart="never" nodeType="tmRoot"/>
      </p:par>
    </p:tnLst>
  </p:timing>
  <p:hf hdr="0" ftr="0" dt="0"/>
  <p:txStyles>
    <p:titleStyle>
      <a:lvl1pPr algn="l" defTabSz="457200" rtl="0" eaLnBrk="1" latinLnBrk="0" hangingPunct="1">
        <a:spcBef>
          <a:spcPct val="0"/>
        </a:spcBef>
        <a:buNone/>
        <a:defRPr sz="4400" kern="1200">
          <a:solidFill>
            <a:schemeClr val="tx2"/>
          </a:solidFill>
          <a:latin typeface="+mj-lt"/>
          <a:ea typeface="+mj-ea"/>
          <a:cs typeface="+mj-cs"/>
        </a:defRPr>
      </a:lvl1pPr>
    </p:titleStyle>
    <p:bodyStyle>
      <a:lvl1pPr marL="342900" indent="-342900" algn="l" defTabSz="457200" rtl="0" eaLnBrk="1" latinLnBrk="0" hangingPunct="1">
        <a:spcBef>
          <a:spcPct val="20000"/>
        </a:spcBef>
        <a:buClr>
          <a:srgbClr val="851619"/>
        </a:buClr>
        <a:buFont typeface="Arial"/>
        <a:buChar char="•"/>
        <a:defRPr sz="3200" b="1" kern="1200">
          <a:solidFill>
            <a:schemeClr val="tx1"/>
          </a:solidFill>
          <a:latin typeface="+mn-lt"/>
          <a:ea typeface="+mn-ea"/>
          <a:cs typeface="+mn-cs"/>
        </a:defRPr>
      </a:lvl1pPr>
      <a:lvl2pPr marL="742950" indent="-285750" algn="l" defTabSz="457200" rtl="0" eaLnBrk="1" latinLnBrk="0" hangingPunct="1">
        <a:spcBef>
          <a:spcPct val="20000"/>
        </a:spcBef>
        <a:buClr>
          <a:srgbClr val="851619"/>
        </a:buClr>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Clr>
          <a:srgbClr val="851619"/>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51619"/>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51619"/>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5.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5.xml"/><Relationship Id="rId5" Type="http://schemas.openxmlformats.org/officeDocument/2006/relationships/image" Target="../media/image9.jpeg"/><Relationship Id="rId4" Type="http://schemas.openxmlformats.org/officeDocument/2006/relationships/image" Target="../media/image8.png"/></Relationships>
</file>

<file path=ppt/slides/_rels/slide2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xml"/><Relationship Id="rId1" Type="http://schemas.openxmlformats.org/officeDocument/2006/relationships/slideLayout" Target="../slideLayouts/slideLayout4.xml"/><Relationship Id="rId5" Type="http://schemas.openxmlformats.org/officeDocument/2006/relationships/image" Target="../media/image7.png"/><Relationship Id="rId4" Type="http://schemas.openxmlformats.org/officeDocument/2006/relationships/image" Target="../media/image1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8" Type="http://schemas.openxmlformats.org/officeDocument/2006/relationships/image" Target="../media/image17.wmf"/><Relationship Id="rId13" Type="http://schemas.microsoft.com/office/2007/relationships/hdphoto" Target="../media/hdphoto2.wdp"/><Relationship Id="rId3" Type="http://schemas.openxmlformats.org/officeDocument/2006/relationships/image" Target="../media/image12.wmf"/><Relationship Id="rId7" Type="http://schemas.openxmlformats.org/officeDocument/2006/relationships/image" Target="../media/image16.jpeg"/><Relationship Id="rId12"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image" Target="../media/image15.jpeg"/><Relationship Id="rId11" Type="http://schemas.microsoft.com/office/2007/relationships/hdphoto" Target="../media/hdphoto1.wdp"/><Relationship Id="rId5" Type="http://schemas.openxmlformats.org/officeDocument/2006/relationships/image" Target="../media/image14.jpeg"/><Relationship Id="rId10" Type="http://schemas.openxmlformats.org/officeDocument/2006/relationships/image" Target="../media/image18.png"/><Relationship Id="rId4" Type="http://schemas.openxmlformats.org/officeDocument/2006/relationships/image" Target="../media/image13.jpeg"/><Relationship Id="rId9" Type="http://schemas.openxmlformats.org/officeDocument/2006/relationships/image" Target="../media/image1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5.xml"/><Relationship Id="rId4" Type="http://schemas.openxmlformats.org/officeDocument/2006/relationships/image" Target="../media/image31.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32.png"/><Relationship Id="rId2" Type="http://schemas.openxmlformats.org/officeDocument/2006/relationships/diagramData" Target="../diagrams/data2.xml"/><Relationship Id="rId1" Type="http://schemas.openxmlformats.org/officeDocument/2006/relationships/slideLayout" Target="../slideLayouts/slideLayout4.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537138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1-1 Anti-Pattern</a:t>
            </a:r>
            <a:endParaRPr lang="en-US" dirty="0"/>
          </a:p>
        </p:txBody>
      </p:sp>
      <p:sp>
        <p:nvSpPr>
          <p:cNvPr id="3" name="Content Placeholder 2"/>
          <p:cNvSpPr>
            <a:spLocks noGrp="1"/>
          </p:cNvSpPr>
          <p:nvPr>
            <p:ph sz="half" idx="1"/>
          </p:nvPr>
        </p:nvSpPr>
        <p:spPr/>
        <p:txBody>
          <a:bodyPr>
            <a:normAutofit/>
          </a:bodyPr>
          <a:lstStyle/>
          <a:p>
            <a:r>
              <a:rPr lang="en-US" sz="1800" dirty="0" smtClean="0"/>
              <a:t>Faced with a tactical need to bridge any </a:t>
            </a:r>
            <a:r>
              <a:rPr lang="en-US" sz="1800" dirty="0" smtClean="0"/>
              <a:t>two </a:t>
            </a:r>
            <a:r>
              <a:rPr lang="en-US" sz="1800" dirty="0" smtClean="0"/>
              <a:t>data structures or systems, it is tempting to manually develop a bridge between those specific structures and technologies. This is a 1..1 mapping.</a:t>
            </a:r>
          </a:p>
          <a:p>
            <a:r>
              <a:rPr lang="en-US" sz="1800" dirty="0" smtClean="0"/>
              <a:t>However, when the problem is considered as an interrelated system of systems, 1..1 mappings between all endpoints is not scalable</a:t>
            </a:r>
          </a:p>
          <a:p>
            <a:pPr lvl="1"/>
            <a:r>
              <a:rPr lang="en-US" sz="1600" dirty="0" smtClean="0"/>
              <a:t>There are to many – hundreds to thousands of point-point mappings would be required (an N</a:t>
            </a:r>
            <a:r>
              <a:rPr lang="en-US" sz="1600" baseline="30000" dirty="0" smtClean="0"/>
              <a:t>2</a:t>
            </a:r>
            <a:r>
              <a:rPr lang="en-US" sz="1600" dirty="0" smtClean="0"/>
              <a:t> problem)</a:t>
            </a:r>
          </a:p>
          <a:p>
            <a:pPr lvl="1"/>
            <a:r>
              <a:rPr lang="en-US" sz="1600" dirty="0" smtClean="0"/>
              <a:t>The cost and time to execute is phenomenal</a:t>
            </a:r>
          </a:p>
          <a:p>
            <a:pPr lvl="1"/>
            <a:r>
              <a:rPr lang="en-US" sz="1600" dirty="0" smtClean="0"/>
              <a:t>Emergency integration of a new schema is impractical</a:t>
            </a:r>
          </a:p>
          <a:p>
            <a:pPr lvl="1"/>
            <a:r>
              <a:rPr lang="en-US" sz="1600" dirty="0" smtClean="0"/>
              <a:t>Different interpretations in each mapping make the end result error prone and unreliable</a:t>
            </a:r>
          </a:p>
          <a:p>
            <a:pPr lvl="1"/>
            <a:r>
              <a:rPr lang="en-US" sz="1600" dirty="0" smtClean="0"/>
              <a:t>As schema change or are used differently the set of mappings is not maintainable</a:t>
            </a:r>
          </a:p>
          <a:p>
            <a:pPr lvl="1"/>
            <a:r>
              <a:rPr lang="en-US" sz="1600" dirty="0" smtClean="0"/>
              <a:t>Introduction of new technologies becomes impractical – stifling </a:t>
            </a:r>
            <a:r>
              <a:rPr lang="en-US" sz="1600" dirty="0" smtClean="0"/>
              <a:t>improvements</a:t>
            </a:r>
            <a:endParaRPr lang="en-US" sz="1600" dirty="0" smtClean="0"/>
          </a:p>
          <a:p>
            <a:endParaRPr lang="en-US" sz="1800" dirty="0"/>
          </a:p>
        </p:txBody>
      </p:sp>
    </p:spTree>
    <p:extLst>
      <p:ext uri="{BB962C8B-B14F-4D97-AF65-F5344CB8AC3E}">
        <p14:creationId xmlns:p14="http://schemas.microsoft.com/office/powerpoint/2010/main" val="121938313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Primary classes of use cases</a:t>
            </a:r>
            <a:endParaRPr lang="en-US" dirty="0"/>
          </a:p>
        </p:txBody>
      </p:sp>
      <p:sp>
        <p:nvSpPr>
          <p:cNvPr id="3" name="Content Placeholder 2"/>
          <p:cNvSpPr>
            <a:spLocks noGrp="1"/>
          </p:cNvSpPr>
          <p:nvPr>
            <p:ph sz="half" idx="1"/>
          </p:nvPr>
        </p:nvSpPr>
        <p:spPr/>
        <p:txBody>
          <a:bodyPr/>
          <a:lstStyle/>
          <a:p>
            <a:r>
              <a:rPr lang="en-US" dirty="0" smtClean="0"/>
              <a:t>Transformation from one information sharing data format to another</a:t>
            </a:r>
          </a:p>
          <a:p>
            <a:pPr lvl="1"/>
            <a:r>
              <a:rPr lang="en-US" dirty="0" smtClean="0"/>
              <a:t>Example: NIEM to a CAP Alert</a:t>
            </a:r>
          </a:p>
          <a:p>
            <a:r>
              <a:rPr lang="en-US" dirty="0" smtClean="0"/>
              <a:t>Analytics of information federated from multiple sources</a:t>
            </a:r>
          </a:p>
          <a:p>
            <a:pPr lvl="1"/>
            <a:r>
              <a:rPr lang="en-US" dirty="0" smtClean="0"/>
              <a:t>Example: Fusion center “connects the dots” between a stolen laptop (from NIEM) and a cyber incident (From STIX)</a:t>
            </a:r>
            <a:endParaRPr lang="en-US" dirty="0"/>
          </a:p>
        </p:txBody>
      </p:sp>
    </p:spTree>
    <p:extLst>
      <p:ext uri="{BB962C8B-B14F-4D97-AF65-F5344CB8AC3E}">
        <p14:creationId xmlns:p14="http://schemas.microsoft.com/office/powerpoint/2010/main" val="31158792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ounded Rectangle 12"/>
          <p:cNvSpPr/>
          <p:nvPr/>
        </p:nvSpPr>
        <p:spPr>
          <a:xfrm>
            <a:off x="5505450" y="1651631"/>
            <a:ext cx="1623060" cy="3514729"/>
          </a:xfrm>
          <a:prstGeom prst="roundRect">
            <a:avLst/>
          </a:prstGeom>
          <a:solidFill>
            <a:schemeClr val="tx2">
              <a:lumMod val="75000"/>
            </a:schemeClr>
          </a:solidFill>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n-US" sz="1600" dirty="0" smtClean="0"/>
              <a:t>Critical Infrastructure</a:t>
            </a:r>
            <a:endParaRPr lang="en-US" sz="1600" dirty="0"/>
          </a:p>
        </p:txBody>
      </p:sp>
      <p:sp>
        <p:nvSpPr>
          <p:cNvPr id="14" name="Rounded Rectangle 13"/>
          <p:cNvSpPr/>
          <p:nvPr/>
        </p:nvSpPr>
        <p:spPr>
          <a:xfrm>
            <a:off x="3726180" y="1651631"/>
            <a:ext cx="1623060" cy="3514729"/>
          </a:xfrm>
          <a:prstGeom prst="roundRect">
            <a:avLst/>
          </a:prstGeom>
          <a:solidFill>
            <a:schemeClr val="tx2">
              <a:lumMod val="75000"/>
            </a:schemeClr>
          </a:solidFill>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n-US" sz="1600" dirty="0" smtClean="0"/>
              <a:t>Terrorism</a:t>
            </a:r>
            <a:endParaRPr lang="en-US" sz="1600" dirty="0"/>
          </a:p>
        </p:txBody>
      </p:sp>
      <p:sp>
        <p:nvSpPr>
          <p:cNvPr id="15" name="Rounded Rectangle 14"/>
          <p:cNvSpPr/>
          <p:nvPr/>
        </p:nvSpPr>
        <p:spPr>
          <a:xfrm>
            <a:off x="1908810" y="1651631"/>
            <a:ext cx="1623060" cy="3514729"/>
          </a:xfrm>
          <a:prstGeom prst="roundRect">
            <a:avLst/>
          </a:prstGeom>
          <a:solidFill>
            <a:schemeClr val="tx2">
              <a:lumMod val="75000"/>
            </a:schemeClr>
          </a:solidFill>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n-US" sz="1600" dirty="0" smtClean="0"/>
              <a:t>Crime</a:t>
            </a:r>
            <a:endParaRPr lang="en-US" sz="1600" dirty="0"/>
          </a:p>
        </p:txBody>
      </p:sp>
      <p:sp>
        <p:nvSpPr>
          <p:cNvPr id="16" name="Rounded Rectangle 15"/>
          <p:cNvSpPr/>
          <p:nvPr/>
        </p:nvSpPr>
        <p:spPr>
          <a:xfrm>
            <a:off x="91440" y="1651631"/>
            <a:ext cx="1623060" cy="3514729"/>
          </a:xfrm>
          <a:prstGeom prst="roundRect">
            <a:avLst/>
          </a:prstGeom>
          <a:solidFill>
            <a:schemeClr val="tx2">
              <a:lumMod val="75000"/>
            </a:schemeClr>
          </a:solidFill>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n-US" sz="1600" dirty="0" smtClean="0"/>
              <a:t>Cyber</a:t>
            </a:r>
            <a:endParaRPr lang="en-US" sz="1600" dirty="0"/>
          </a:p>
        </p:txBody>
      </p:sp>
      <p:sp>
        <p:nvSpPr>
          <p:cNvPr id="18" name="Rounded Rectangle 17"/>
          <p:cNvSpPr/>
          <p:nvPr/>
        </p:nvSpPr>
        <p:spPr>
          <a:xfrm>
            <a:off x="7395210" y="1651631"/>
            <a:ext cx="1623060" cy="3514729"/>
          </a:xfrm>
          <a:prstGeom prst="roundRect">
            <a:avLst/>
          </a:prstGeom>
          <a:solidFill>
            <a:schemeClr val="tx2">
              <a:lumMod val="75000"/>
            </a:schemeClr>
          </a:solidFill>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n-US" sz="1600" dirty="0" smtClean="0"/>
              <a:t>Natural</a:t>
            </a:r>
          </a:p>
          <a:p>
            <a:pPr algn="ctr"/>
            <a:r>
              <a:rPr lang="en-US" sz="1600" dirty="0" smtClean="0"/>
              <a:t>Disasters</a:t>
            </a:r>
            <a:endParaRPr lang="en-US" sz="1600" dirty="0"/>
          </a:p>
        </p:txBody>
      </p:sp>
      <p:sp>
        <p:nvSpPr>
          <p:cNvPr id="5" name="Rounded Rectangle 4"/>
          <p:cNvSpPr/>
          <p:nvPr/>
        </p:nvSpPr>
        <p:spPr>
          <a:xfrm>
            <a:off x="68580" y="2583180"/>
            <a:ext cx="8949690" cy="2674620"/>
          </a:xfrm>
          <a:prstGeom prst="roundRect">
            <a:avLst/>
          </a:prstGeom>
          <a:gradFill>
            <a:gsLst>
              <a:gs pos="0">
                <a:schemeClr val="accent1">
                  <a:tint val="100000"/>
                  <a:shade val="100000"/>
                  <a:satMod val="130000"/>
                  <a:alpha val="64000"/>
                </a:schemeClr>
              </a:gs>
              <a:gs pos="100000">
                <a:schemeClr val="accent1">
                  <a:tint val="50000"/>
                  <a:shade val="100000"/>
                  <a:satMod val="350000"/>
                </a:schemeClr>
              </a:gs>
            </a:gsLst>
          </a:gradFill>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b" anchorCtr="0"/>
          <a:lstStyle/>
          <a:p>
            <a:pPr algn="ctr"/>
            <a:r>
              <a:rPr lang="en-US" dirty="0" smtClean="0"/>
              <a:t>Integrating Framework for Threats and Risks</a:t>
            </a:r>
            <a:endParaRPr lang="en-US" dirty="0"/>
          </a:p>
        </p:txBody>
      </p:sp>
      <p:sp>
        <p:nvSpPr>
          <p:cNvPr id="4" name="Title 3"/>
          <p:cNvSpPr>
            <a:spLocks noGrp="1"/>
          </p:cNvSpPr>
          <p:nvPr>
            <p:ph type="title"/>
          </p:nvPr>
        </p:nvSpPr>
        <p:spPr>
          <a:xfrm>
            <a:off x="464848" y="218557"/>
            <a:ext cx="8016240" cy="951569"/>
          </a:xfrm>
        </p:spPr>
        <p:txBody>
          <a:bodyPr>
            <a:normAutofit fontScale="90000"/>
          </a:bodyPr>
          <a:lstStyle/>
          <a:p>
            <a:r>
              <a:rPr lang="en-US" dirty="0" smtClean="0"/>
              <a:t>What we need is an integrating framework</a:t>
            </a:r>
            <a:endParaRPr lang="en-US" dirty="0"/>
          </a:p>
        </p:txBody>
      </p:sp>
      <p:sp>
        <p:nvSpPr>
          <p:cNvPr id="2" name="Flowchart: Document 1"/>
          <p:cNvSpPr/>
          <p:nvPr/>
        </p:nvSpPr>
        <p:spPr>
          <a:xfrm>
            <a:off x="365760" y="2766378"/>
            <a:ext cx="1074420" cy="1965642"/>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Sharing &amp; Analytics</a:t>
            </a:r>
            <a:endParaRPr lang="en-US" sz="1600" dirty="0"/>
          </a:p>
        </p:txBody>
      </p:sp>
      <p:sp>
        <p:nvSpPr>
          <p:cNvPr id="10" name="Flowchart: Document 9"/>
          <p:cNvSpPr/>
          <p:nvPr/>
        </p:nvSpPr>
        <p:spPr>
          <a:xfrm>
            <a:off x="2183130" y="2766378"/>
            <a:ext cx="1074420" cy="1965642"/>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Sharing &amp; Analytics</a:t>
            </a:r>
            <a:endParaRPr lang="en-US" sz="1600" dirty="0"/>
          </a:p>
        </p:txBody>
      </p:sp>
      <p:sp>
        <p:nvSpPr>
          <p:cNvPr id="11" name="Flowchart: Document 10"/>
          <p:cNvSpPr/>
          <p:nvPr/>
        </p:nvSpPr>
        <p:spPr>
          <a:xfrm>
            <a:off x="4000500" y="2766378"/>
            <a:ext cx="1074420" cy="1965642"/>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Sharing &amp; Analytics</a:t>
            </a:r>
            <a:endParaRPr lang="en-US" sz="1600" dirty="0"/>
          </a:p>
        </p:txBody>
      </p:sp>
      <p:sp>
        <p:nvSpPr>
          <p:cNvPr id="12" name="Flowchart: Document 11"/>
          <p:cNvSpPr/>
          <p:nvPr/>
        </p:nvSpPr>
        <p:spPr>
          <a:xfrm>
            <a:off x="5779770" y="2766378"/>
            <a:ext cx="1074420" cy="1965642"/>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Sharing &amp; Analytics</a:t>
            </a:r>
            <a:endParaRPr lang="en-US" sz="1600" dirty="0"/>
          </a:p>
        </p:txBody>
      </p:sp>
      <p:sp>
        <p:nvSpPr>
          <p:cNvPr id="19" name="Flowchart: Document 18"/>
          <p:cNvSpPr/>
          <p:nvPr/>
        </p:nvSpPr>
        <p:spPr>
          <a:xfrm>
            <a:off x="7669530" y="2766378"/>
            <a:ext cx="1074420" cy="1965642"/>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Sharing &amp; Analytics</a:t>
            </a:r>
            <a:endParaRPr lang="en-US" sz="1600" dirty="0"/>
          </a:p>
        </p:txBody>
      </p:sp>
      <p:sp>
        <p:nvSpPr>
          <p:cNvPr id="7" name="TextBox 6"/>
          <p:cNvSpPr txBox="1"/>
          <p:nvPr/>
        </p:nvSpPr>
        <p:spPr>
          <a:xfrm>
            <a:off x="727248" y="5435420"/>
            <a:ext cx="8250977" cy="369332"/>
          </a:xfrm>
          <a:prstGeom prst="rect">
            <a:avLst/>
          </a:prstGeom>
          <a:noFill/>
        </p:spPr>
        <p:txBody>
          <a:bodyPr wrap="none" rtlCol="0">
            <a:spAutoFit/>
          </a:bodyPr>
          <a:lstStyle/>
          <a:p>
            <a:r>
              <a:rPr lang="en-US" dirty="0" smtClean="0">
                <a:solidFill>
                  <a:srgbClr val="FF0000"/>
                </a:solidFill>
              </a:rPr>
              <a:t>An integrating framework that helps us deal with all aspects of a risk or incident</a:t>
            </a:r>
            <a:endParaRPr lang="en-US" dirty="0">
              <a:solidFill>
                <a:srgbClr val="FF0000"/>
              </a:solidFill>
            </a:endParaRPr>
          </a:p>
        </p:txBody>
      </p:sp>
      <p:sp>
        <p:nvSpPr>
          <p:cNvPr id="3" name="TextBox 2"/>
          <p:cNvSpPr txBox="1"/>
          <p:nvPr/>
        </p:nvSpPr>
        <p:spPr>
          <a:xfrm>
            <a:off x="891327" y="5804752"/>
            <a:ext cx="7840673" cy="369332"/>
          </a:xfrm>
          <a:prstGeom prst="rect">
            <a:avLst/>
          </a:prstGeom>
          <a:noFill/>
        </p:spPr>
        <p:txBody>
          <a:bodyPr wrap="none" rtlCol="0">
            <a:spAutoFit/>
          </a:bodyPr>
          <a:lstStyle/>
          <a:p>
            <a:r>
              <a:rPr lang="en-US" dirty="0" smtClean="0">
                <a:solidFill>
                  <a:srgbClr val="FF0000"/>
                </a:solidFill>
              </a:rPr>
              <a:t>A federation of risk and threat information sharing and analytics capabilities</a:t>
            </a:r>
            <a:endParaRPr lang="en-US" dirty="0">
              <a:solidFill>
                <a:srgbClr val="FF0000"/>
              </a:solidFill>
            </a:endParaRPr>
          </a:p>
        </p:txBody>
      </p:sp>
    </p:spTree>
    <p:extLst>
      <p:ext uri="{BB962C8B-B14F-4D97-AF65-F5344CB8AC3E}">
        <p14:creationId xmlns:p14="http://schemas.microsoft.com/office/powerpoint/2010/main" val="11934786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3" grpId="0"/>
    </p:bld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 Placeholder 3"/>
          <p:cNvSpPr>
            <a:spLocks noGrp="1"/>
          </p:cNvSpPr>
          <p:nvPr>
            <p:ph type="body" idx="1"/>
          </p:nvPr>
        </p:nvSpPr>
        <p:spPr/>
        <p:txBody>
          <a:bodyPr/>
          <a:lstStyle/>
          <a:p>
            <a:r>
              <a:rPr lang="en-US" smtClean="0"/>
              <a:t>OMG Standards Process</a:t>
            </a:r>
            <a:endParaRPr lang="en-US" dirty="0"/>
          </a:p>
        </p:txBody>
      </p:sp>
      <p:sp>
        <p:nvSpPr>
          <p:cNvPr id="5" name="Text Placeholder 4"/>
          <p:cNvSpPr>
            <a:spLocks noGrp="1"/>
          </p:cNvSpPr>
          <p:nvPr>
            <p:ph type="body" idx="10"/>
          </p:nvPr>
        </p:nvSpPr>
        <p:spPr/>
        <p:txBody>
          <a:bodyPr/>
          <a:lstStyle/>
          <a:p>
            <a:endParaRPr lang="en-US"/>
          </a:p>
        </p:txBody>
      </p:sp>
    </p:spTree>
    <p:extLst>
      <p:ext uri="{BB962C8B-B14F-4D97-AF65-F5344CB8AC3E}">
        <p14:creationId xmlns:p14="http://schemas.microsoft.com/office/powerpoint/2010/main" val="12539063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Recent Developments</a:t>
            </a:r>
            <a:endParaRPr lang="en-US" dirty="0"/>
          </a:p>
        </p:txBody>
      </p:sp>
      <p:sp>
        <p:nvSpPr>
          <p:cNvPr id="3" name="Content Placeholder 2"/>
          <p:cNvSpPr>
            <a:spLocks noGrp="1"/>
          </p:cNvSpPr>
          <p:nvPr>
            <p:ph sz="half" idx="1"/>
          </p:nvPr>
        </p:nvSpPr>
        <p:spPr/>
        <p:txBody>
          <a:bodyPr>
            <a:normAutofit/>
          </a:bodyPr>
          <a:lstStyle/>
          <a:p>
            <a:r>
              <a:rPr lang="en-US" dirty="0" smtClean="0"/>
              <a:t>Cyber threat models and protocols are maturing</a:t>
            </a:r>
          </a:p>
          <a:p>
            <a:pPr lvl="1"/>
            <a:r>
              <a:rPr lang="en-US" dirty="0" smtClean="0"/>
              <a:t>STIX/TAXII used for indicator of compromise (IOC) sharing and some limited modeling adjacent to the cyber domain</a:t>
            </a:r>
          </a:p>
          <a:p>
            <a:pPr lvl="1"/>
            <a:r>
              <a:rPr lang="en-US" dirty="0" smtClean="0"/>
              <a:t>Other initiatives (e.g. </a:t>
            </a:r>
            <a:r>
              <a:rPr lang="en-US" dirty="0" err="1" smtClean="0"/>
              <a:t>IODef</a:t>
            </a:r>
            <a:r>
              <a:rPr lang="en-US" dirty="0" smtClean="0"/>
              <a:t>, </a:t>
            </a:r>
            <a:r>
              <a:rPr lang="en-US" dirty="0" err="1" smtClean="0"/>
              <a:t>Yara</a:t>
            </a:r>
            <a:r>
              <a:rPr lang="en-US" dirty="0" smtClean="0"/>
              <a:t>, Snort, etc.) are getting beyond their traditional boundaries</a:t>
            </a:r>
          </a:p>
          <a:p>
            <a:r>
              <a:rPr lang="en-US" dirty="0" smtClean="0"/>
              <a:t>Other domains need better shared situational awareness</a:t>
            </a:r>
          </a:p>
          <a:p>
            <a:pPr lvl="1"/>
            <a:r>
              <a:rPr lang="en-US" dirty="0" smtClean="0"/>
              <a:t>Emergency management (corporate and governmental)</a:t>
            </a:r>
          </a:p>
          <a:p>
            <a:pPr lvl="1"/>
            <a:r>
              <a:rPr lang="en-US" dirty="0" smtClean="0"/>
              <a:t>Software development processes</a:t>
            </a:r>
          </a:p>
          <a:p>
            <a:pPr lvl="1"/>
            <a:r>
              <a:rPr lang="en-US" dirty="0" smtClean="0"/>
              <a:t>Interactions with law enforcement</a:t>
            </a:r>
          </a:p>
          <a:p>
            <a:pPr lvl="1"/>
            <a:endParaRPr lang="en-US" dirty="0"/>
          </a:p>
        </p:txBody>
      </p:sp>
    </p:spTree>
    <p:extLst>
      <p:ext uri="{BB962C8B-B14F-4D97-AF65-F5344CB8AC3E}">
        <p14:creationId xmlns:p14="http://schemas.microsoft.com/office/powerpoint/2010/main" val="40010792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OMG Process</a:t>
            </a:r>
            <a:endParaRPr lang="en-US" dirty="0"/>
          </a:p>
        </p:txBody>
      </p:sp>
      <p:sp>
        <p:nvSpPr>
          <p:cNvPr id="5" name="Content Placeholder 4"/>
          <p:cNvSpPr>
            <a:spLocks noGrp="1"/>
          </p:cNvSpPr>
          <p:nvPr>
            <p:ph sz="half" idx="1"/>
          </p:nvPr>
        </p:nvSpPr>
        <p:spPr/>
        <p:txBody>
          <a:bodyPr/>
          <a:lstStyle/>
          <a:p>
            <a:r>
              <a:rPr lang="en-US" sz="2000" dirty="0" smtClean="0"/>
              <a:t>The operational risk/threat RFP has been issued by the Object Management Group</a:t>
            </a:r>
          </a:p>
          <a:p>
            <a:pPr lvl="1"/>
            <a:r>
              <a:rPr lang="en-US" sz="1800" dirty="0"/>
              <a:t>http://</a:t>
            </a:r>
            <a:r>
              <a:rPr lang="en-US" sz="1800" dirty="0" smtClean="0"/>
              <a:t>www.omg.org/cgi-bin/doc.cgi?sysa/2014-6-17</a:t>
            </a:r>
          </a:p>
          <a:p>
            <a:endParaRPr lang="en-US" sz="2000" dirty="0" smtClean="0"/>
          </a:p>
          <a:p>
            <a:r>
              <a:rPr lang="en-US" sz="2000" dirty="0" smtClean="0"/>
              <a:t>While </a:t>
            </a:r>
            <a:r>
              <a:rPr lang="en-US" sz="2000" dirty="0" smtClean="0"/>
              <a:t>there may be multiple submissions to an RFP, the submission team is currently unified and has a working site</a:t>
            </a:r>
          </a:p>
          <a:p>
            <a:pPr lvl="1"/>
            <a:r>
              <a:rPr lang="en-US" sz="1800" dirty="0"/>
              <a:t>https://github.com/omg-threat-modeling/phase1</a:t>
            </a:r>
            <a:r>
              <a:rPr lang="en-US" sz="1800" dirty="0" smtClean="0"/>
              <a:t>/</a:t>
            </a:r>
          </a:p>
          <a:p>
            <a:endParaRPr lang="en-US" sz="2000" dirty="0" smtClean="0"/>
          </a:p>
          <a:p>
            <a:r>
              <a:rPr lang="en-US" sz="2000" dirty="0" smtClean="0"/>
              <a:t>The </a:t>
            </a:r>
            <a:r>
              <a:rPr lang="en-US" sz="2000" dirty="0" smtClean="0"/>
              <a:t>submission team is open and invites collaborators</a:t>
            </a:r>
          </a:p>
          <a:p>
            <a:endParaRPr lang="en-US" sz="2000" dirty="0" smtClean="0"/>
          </a:p>
          <a:p>
            <a:r>
              <a:rPr lang="en-US" sz="2000" dirty="0" smtClean="0"/>
              <a:t>The </a:t>
            </a:r>
            <a:r>
              <a:rPr lang="en-US" sz="2000" dirty="0" smtClean="0"/>
              <a:t>final submission is due August </a:t>
            </a:r>
            <a:r>
              <a:rPr lang="en-US" sz="2000" dirty="0" smtClean="0"/>
              <a:t>2015 but substantial assets will be developed sooner</a:t>
            </a:r>
            <a:endParaRPr lang="en-US" sz="2000" dirty="0"/>
          </a:p>
        </p:txBody>
      </p:sp>
    </p:spTree>
    <p:extLst>
      <p:ext uri="{BB962C8B-B14F-4D97-AF65-F5344CB8AC3E}">
        <p14:creationId xmlns:p14="http://schemas.microsoft.com/office/powerpoint/2010/main" val="39131216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Precepts</a:t>
            </a:r>
            <a:endParaRPr lang="en-US" dirty="0"/>
          </a:p>
        </p:txBody>
      </p:sp>
      <p:sp>
        <p:nvSpPr>
          <p:cNvPr id="3" name="Content Placeholder 2"/>
          <p:cNvSpPr>
            <a:spLocks noGrp="1"/>
          </p:cNvSpPr>
          <p:nvPr>
            <p:ph sz="half" idx="1"/>
          </p:nvPr>
        </p:nvSpPr>
        <p:spPr/>
        <p:txBody>
          <a:bodyPr>
            <a:normAutofit fontScale="92500" lnSpcReduction="10000"/>
          </a:bodyPr>
          <a:lstStyle/>
          <a:p>
            <a:r>
              <a:rPr lang="en-US" dirty="0" smtClean="0"/>
              <a:t>The </a:t>
            </a:r>
            <a:r>
              <a:rPr lang="en-US" dirty="0" smtClean="0"/>
              <a:t>purpose/organizational/technology </a:t>
            </a:r>
            <a:r>
              <a:rPr lang="en-US" dirty="0" smtClean="0"/>
              <a:t>specific schema will not (should not) go away</a:t>
            </a:r>
          </a:p>
          <a:p>
            <a:r>
              <a:rPr lang="en-US" dirty="0" smtClean="0"/>
              <a:t>A “one size fits all” solution will not work</a:t>
            </a:r>
          </a:p>
          <a:p>
            <a:pPr lvl="1"/>
            <a:r>
              <a:rPr lang="en-US" dirty="0" smtClean="0"/>
              <a:t>There will be no one technology</a:t>
            </a:r>
          </a:p>
          <a:p>
            <a:pPr lvl="1"/>
            <a:r>
              <a:rPr lang="en-US" dirty="0" smtClean="0"/>
              <a:t>There will be no one terminology or language</a:t>
            </a:r>
          </a:p>
          <a:p>
            <a:pPr lvl="1"/>
            <a:r>
              <a:rPr lang="en-US" dirty="0" smtClean="0"/>
              <a:t>There will be no one data structure for threats and risks</a:t>
            </a:r>
          </a:p>
          <a:p>
            <a:r>
              <a:rPr lang="en-US" dirty="0" smtClean="0"/>
              <a:t>Our focus is </a:t>
            </a:r>
            <a:r>
              <a:rPr lang="en-US" u="sng" dirty="0" smtClean="0"/>
              <a:t>federation</a:t>
            </a:r>
          </a:p>
          <a:p>
            <a:pPr lvl="1"/>
            <a:r>
              <a:rPr lang="en-US" dirty="0" smtClean="0"/>
              <a:t>Understanding the concepts behind the </a:t>
            </a:r>
            <a:r>
              <a:rPr lang="en-US" dirty="0" smtClean="0"/>
              <a:t>schema</a:t>
            </a:r>
            <a:endParaRPr lang="en-US" dirty="0" smtClean="0"/>
          </a:p>
          <a:p>
            <a:pPr lvl="1"/>
            <a:r>
              <a:rPr lang="en-US" dirty="0" smtClean="0"/>
              <a:t>Mapping them </a:t>
            </a:r>
            <a:r>
              <a:rPr lang="en-US" dirty="0" smtClean="0"/>
              <a:t>to/through </a:t>
            </a:r>
            <a:r>
              <a:rPr lang="en-US" dirty="0" smtClean="0"/>
              <a:t>a common conceptual model</a:t>
            </a:r>
          </a:p>
          <a:p>
            <a:pPr lvl="1"/>
            <a:r>
              <a:rPr lang="en-US" dirty="0" smtClean="0"/>
              <a:t>Enabling interoperability by bridging between the specific schema</a:t>
            </a:r>
          </a:p>
          <a:p>
            <a:pPr lvl="1"/>
            <a:r>
              <a:rPr lang="en-US" dirty="0" smtClean="0"/>
              <a:t>Supporting integration and coordination of mitigation and response capabilities</a:t>
            </a:r>
            <a:endParaRPr lang="en-US" dirty="0"/>
          </a:p>
        </p:txBody>
      </p:sp>
    </p:spTree>
    <p:extLst>
      <p:ext uri="{BB962C8B-B14F-4D97-AF65-F5344CB8AC3E}">
        <p14:creationId xmlns:p14="http://schemas.microsoft.com/office/powerpoint/2010/main" val="59260730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Scope</a:t>
            </a:r>
            <a:endParaRPr lang="en-US" dirty="0"/>
          </a:p>
        </p:txBody>
      </p:sp>
      <p:sp>
        <p:nvSpPr>
          <p:cNvPr id="3" name="Content Placeholder 2"/>
          <p:cNvSpPr>
            <a:spLocks noGrp="1"/>
          </p:cNvSpPr>
          <p:nvPr>
            <p:ph sz="half" idx="1"/>
          </p:nvPr>
        </p:nvSpPr>
        <p:spPr/>
        <p:txBody>
          <a:bodyPr>
            <a:normAutofit/>
          </a:bodyPr>
          <a:lstStyle/>
          <a:p>
            <a:r>
              <a:rPr lang="en-GB" sz="1800" dirty="0" smtClean="0"/>
              <a:t>The </a:t>
            </a:r>
            <a:r>
              <a:rPr lang="en-GB" sz="1800" dirty="0"/>
              <a:t>RFP calls for a </a:t>
            </a:r>
            <a:r>
              <a:rPr lang="en-GB" sz="1800" u="sng" dirty="0"/>
              <a:t>conceptual model </a:t>
            </a:r>
            <a:r>
              <a:rPr lang="en-GB" sz="1800" dirty="0"/>
              <a:t>for operational threats and risks that unifies the semantics of and can provide a bridge across multiple threat and risk schema and interfaces. The conceptual model will be informed by high-level concepts as defined by the Cyber domain, existing NIEM domains and other applicable domains, but is not specific to those domains. This will enable combined Cyber, physical, criminal and natural threats and risks to be federated, understood and responded to effectively. </a:t>
            </a:r>
            <a:endParaRPr lang="en-GB" sz="1800" dirty="0" smtClean="0"/>
          </a:p>
          <a:p>
            <a:r>
              <a:rPr lang="en-GB" sz="1800" dirty="0"/>
              <a:t>Out of scope for this RFP is non-operational business relevant risk such as marketplace risk, credit risk, legal risk, project management risk, etc. </a:t>
            </a:r>
            <a:endParaRPr lang="en-US" sz="1800" dirty="0"/>
          </a:p>
          <a:p>
            <a:r>
              <a:rPr lang="en-GB" sz="1800" dirty="0"/>
              <a:t>The conceptual model will have an </a:t>
            </a:r>
            <a:r>
              <a:rPr lang="en-GB" sz="1800" u="sng" dirty="0" smtClean="0"/>
              <a:t>explicit </a:t>
            </a:r>
            <a:r>
              <a:rPr lang="en-GB" sz="1800" u="sng" dirty="0"/>
              <a:t>mapping </a:t>
            </a:r>
            <a:r>
              <a:rPr lang="en-GB" sz="1800" dirty="0"/>
              <a:t>to </a:t>
            </a:r>
            <a:r>
              <a:rPr lang="en-GB" sz="1800" dirty="0" smtClean="0"/>
              <a:t>NIEM and STIX</a:t>
            </a:r>
            <a:r>
              <a:rPr lang="en-GB" sz="1800" dirty="0"/>
              <a:t>. Other exchange formats, such as CAP may be supported as well.</a:t>
            </a:r>
            <a:endParaRPr lang="en-US" sz="1800" dirty="0"/>
          </a:p>
          <a:p>
            <a:endParaRPr lang="en-US" sz="1800" dirty="0"/>
          </a:p>
        </p:txBody>
      </p:sp>
    </p:spTree>
    <p:extLst>
      <p:ext uri="{BB962C8B-B14F-4D97-AF65-F5344CB8AC3E}">
        <p14:creationId xmlns:p14="http://schemas.microsoft.com/office/powerpoint/2010/main" val="12665473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Conceptual Model Requirements</a:t>
            </a:r>
            <a:endParaRPr lang="en-US" dirty="0"/>
          </a:p>
        </p:txBody>
      </p:sp>
      <p:sp>
        <p:nvSpPr>
          <p:cNvPr id="3" name="Content Placeholder 2"/>
          <p:cNvSpPr>
            <a:spLocks noGrp="1"/>
          </p:cNvSpPr>
          <p:nvPr>
            <p:ph sz="half" idx="1"/>
          </p:nvPr>
        </p:nvSpPr>
        <p:spPr/>
        <p:txBody>
          <a:bodyPr>
            <a:noAutofit/>
          </a:bodyPr>
          <a:lstStyle/>
          <a:p>
            <a:pPr lvl="1"/>
            <a:r>
              <a:rPr lang="en-GB" dirty="0"/>
              <a:t>Submissions </a:t>
            </a:r>
            <a:r>
              <a:rPr lang="en-GB" dirty="0" smtClean="0"/>
              <a:t>to the RFP shall </a:t>
            </a:r>
            <a:r>
              <a:rPr lang="en-GB" dirty="0"/>
              <a:t>define modular UML  conceptual models to specify the concepts required to represent information about operational threats and risks.</a:t>
            </a:r>
            <a:endParaRPr lang="en-US" dirty="0"/>
          </a:p>
          <a:p>
            <a:pPr lvl="1"/>
            <a:r>
              <a:rPr lang="en-GB" dirty="0"/>
              <a:t>The conceptual model shall capture the intended meaning of operational threat and  risk related concepts such that it may be used as a reference for the use of those concepts in specific exchanges and data stores. </a:t>
            </a:r>
            <a:endParaRPr lang="en-US" dirty="0"/>
          </a:p>
          <a:p>
            <a:pPr lvl="1"/>
            <a:r>
              <a:rPr lang="en-GB" dirty="0"/>
              <a:t>The conceptual model shall  not assume any particular technology, domain, representation, structure of information or schema. It shall be a model of the concepts representing real-world entities, not of a specific data representation</a:t>
            </a:r>
            <a:r>
              <a:rPr lang="en-GB" dirty="0" smtClean="0"/>
              <a:t>.</a:t>
            </a:r>
            <a:endParaRPr lang="en-US" dirty="0"/>
          </a:p>
        </p:txBody>
      </p:sp>
    </p:spTree>
    <p:extLst>
      <p:ext uri="{BB962C8B-B14F-4D97-AF65-F5344CB8AC3E}">
        <p14:creationId xmlns:p14="http://schemas.microsoft.com/office/powerpoint/2010/main" val="17535441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t>Typical Threat/Risk Concepts To Define</a:t>
            </a:r>
            <a:endParaRPr lang="en-US" sz="3200" dirty="0"/>
          </a:p>
        </p:txBody>
      </p:sp>
      <p:sp>
        <p:nvSpPr>
          <p:cNvPr id="3" name="Content Placeholder 2"/>
          <p:cNvSpPr>
            <a:spLocks noGrp="1"/>
          </p:cNvSpPr>
          <p:nvPr>
            <p:ph sz="half" idx="1"/>
          </p:nvPr>
        </p:nvSpPr>
        <p:spPr/>
        <p:txBody>
          <a:bodyPr numCol="3">
            <a:normAutofit lnSpcReduction="10000"/>
          </a:bodyPr>
          <a:lstStyle/>
          <a:p>
            <a:r>
              <a:rPr lang="en-US" dirty="0" smtClean="0"/>
              <a:t>Operational Threat</a:t>
            </a:r>
          </a:p>
          <a:p>
            <a:r>
              <a:rPr lang="en-US" dirty="0" smtClean="0"/>
              <a:t>Operational Risk</a:t>
            </a:r>
          </a:p>
          <a:p>
            <a:r>
              <a:rPr lang="en-US" dirty="0" smtClean="0"/>
              <a:t>Asset</a:t>
            </a:r>
            <a:endParaRPr lang="en-US" dirty="0"/>
          </a:p>
          <a:p>
            <a:r>
              <a:rPr lang="en-US" dirty="0" smtClean="0"/>
              <a:t>Campaign</a:t>
            </a:r>
            <a:endParaRPr lang="en-US" dirty="0"/>
          </a:p>
          <a:p>
            <a:r>
              <a:rPr lang="en-US" dirty="0" smtClean="0"/>
              <a:t>Cause</a:t>
            </a:r>
            <a:endParaRPr lang="en-US" dirty="0"/>
          </a:p>
          <a:p>
            <a:r>
              <a:rPr lang="en-US" dirty="0" smtClean="0"/>
              <a:t>Effect</a:t>
            </a:r>
            <a:endParaRPr lang="en-US" dirty="0"/>
          </a:p>
          <a:p>
            <a:r>
              <a:rPr lang="en-US" dirty="0" smtClean="0"/>
              <a:t>Exploit </a:t>
            </a:r>
            <a:r>
              <a:rPr lang="en-US" dirty="0"/>
              <a:t>target</a:t>
            </a:r>
          </a:p>
          <a:p>
            <a:r>
              <a:rPr lang="en-US" dirty="0" smtClean="0"/>
              <a:t>Goal</a:t>
            </a:r>
            <a:endParaRPr lang="en-US" dirty="0"/>
          </a:p>
          <a:p>
            <a:r>
              <a:rPr lang="en-US" dirty="0" smtClean="0"/>
              <a:t>Hazard</a:t>
            </a:r>
            <a:endParaRPr lang="en-US" dirty="0"/>
          </a:p>
          <a:p>
            <a:r>
              <a:rPr lang="en-US" dirty="0" smtClean="0"/>
              <a:t>Impact</a:t>
            </a:r>
            <a:endParaRPr lang="en-US" dirty="0"/>
          </a:p>
          <a:p>
            <a:r>
              <a:rPr lang="en-US" dirty="0" smtClean="0"/>
              <a:t>Incident</a:t>
            </a:r>
            <a:endParaRPr lang="en-US" dirty="0"/>
          </a:p>
          <a:p>
            <a:r>
              <a:rPr lang="en-US" dirty="0" smtClean="0"/>
              <a:t>Indicator</a:t>
            </a:r>
            <a:endParaRPr lang="en-US" dirty="0"/>
          </a:p>
          <a:p>
            <a:r>
              <a:rPr lang="en-US" dirty="0" smtClean="0"/>
              <a:t>Likelihood</a:t>
            </a:r>
            <a:endParaRPr lang="en-US" dirty="0"/>
          </a:p>
          <a:p>
            <a:r>
              <a:rPr lang="en-US" dirty="0" smtClean="0"/>
              <a:t>Mitigation</a:t>
            </a:r>
            <a:endParaRPr lang="en-US" dirty="0"/>
          </a:p>
          <a:p>
            <a:r>
              <a:rPr lang="en-US" dirty="0" smtClean="0"/>
              <a:t>Observable</a:t>
            </a:r>
            <a:endParaRPr lang="en-US" dirty="0"/>
          </a:p>
          <a:p>
            <a:r>
              <a:rPr lang="en-US" dirty="0" smtClean="0"/>
              <a:t>Observation</a:t>
            </a:r>
            <a:endParaRPr lang="en-US" dirty="0"/>
          </a:p>
          <a:p>
            <a:r>
              <a:rPr lang="en-US" dirty="0" smtClean="0"/>
              <a:t>Observation Metadata</a:t>
            </a:r>
            <a:endParaRPr lang="en-US" dirty="0"/>
          </a:p>
          <a:p>
            <a:r>
              <a:rPr lang="en-US" dirty="0" smtClean="0"/>
              <a:t>Procedures</a:t>
            </a:r>
            <a:endParaRPr lang="en-US" dirty="0"/>
          </a:p>
          <a:p>
            <a:r>
              <a:rPr lang="en-US" dirty="0" smtClean="0"/>
              <a:t>Risk</a:t>
            </a:r>
            <a:endParaRPr lang="en-US" dirty="0"/>
          </a:p>
          <a:p>
            <a:r>
              <a:rPr lang="en-US" dirty="0" smtClean="0"/>
              <a:t>Safeguard</a:t>
            </a:r>
            <a:endParaRPr lang="en-US" dirty="0"/>
          </a:p>
          <a:p>
            <a:r>
              <a:rPr lang="en-US" dirty="0" smtClean="0"/>
              <a:t>Severity</a:t>
            </a:r>
            <a:endParaRPr lang="en-US" dirty="0"/>
          </a:p>
          <a:p>
            <a:r>
              <a:rPr lang="en-US" dirty="0" smtClean="0"/>
              <a:t>Strategy</a:t>
            </a:r>
            <a:endParaRPr lang="en-US" dirty="0"/>
          </a:p>
          <a:p>
            <a:r>
              <a:rPr lang="en-US" dirty="0" smtClean="0"/>
              <a:t>Tactics</a:t>
            </a:r>
            <a:endParaRPr lang="en-US" dirty="0"/>
          </a:p>
          <a:p>
            <a:r>
              <a:rPr lang="en-US" dirty="0" smtClean="0"/>
              <a:t>Techniques</a:t>
            </a:r>
            <a:endParaRPr lang="en-US" dirty="0"/>
          </a:p>
          <a:p>
            <a:r>
              <a:rPr lang="en-US" dirty="0" smtClean="0"/>
              <a:t>Threat</a:t>
            </a:r>
            <a:endParaRPr lang="en-US" dirty="0"/>
          </a:p>
          <a:p>
            <a:r>
              <a:rPr lang="en-US" dirty="0" smtClean="0"/>
              <a:t>Threat </a:t>
            </a:r>
            <a:r>
              <a:rPr lang="en-US" dirty="0"/>
              <a:t>actor</a:t>
            </a:r>
          </a:p>
          <a:p>
            <a:r>
              <a:rPr lang="en-US" dirty="0" smtClean="0"/>
              <a:t>Threat </a:t>
            </a:r>
            <a:r>
              <a:rPr lang="en-US" dirty="0"/>
              <a:t>source</a:t>
            </a:r>
          </a:p>
          <a:p>
            <a:r>
              <a:rPr lang="en-US" dirty="0" smtClean="0"/>
              <a:t>Undesired </a:t>
            </a:r>
            <a:r>
              <a:rPr lang="en-US" dirty="0"/>
              <a:t>event</a:t>
            </a:r>
          </a:p>
          <a:p>
            <a:endParaRPr lang="en-US" dirty="0"/>
          </a:p>
        </p:txBody>
      </p:sp>
      <p:sp>
        <p:nvSpPr>
          <p:cNvPr id="4" name="TextBox 3"/>
          <p:cNvSpPr txBox="1"/>
          <p:nvPr/>
        </p:nvSpPr>
        <p:spPr>
          <a:xfrm>
            <a:off x="5911681" y="5565820"/>
            <a:ext cx="2775119" cy="369332"/>
          </a:xfrm>
          <a:prstGeom prst="rect">
            <a:avLst/>
          </a:prstGeom>
          <a:noFill/>
        </p:spPr>
        <p:txBody>
          <a:bodyPr wrap="none" rtlCol="0">
            <a:spAutoFit/>
          </a:bodyPr>
          <a:lstStyle/>
          <a:p>
            <a:r>
              <a:rPr lang="en-US" dirty="0" smtClean="0"/>
              <a:t>Note: List not exhaustive.</a:t>
            </a:r>
            <a:endParaRPr lang="en-US" dirty="0"/>
          </a:p>
        </p:txBody>
      </p:sp>
    </p:spTree>
    <p:extLst>
      <p:ext uri="{BB962C8B-B14F-4D97-AF65-F5344CB8AC3E}">
        <p14:creationId xmlns:p14="http://schemas.microsoft.com/office/powerpoint/2010/main" val="267867630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US" sz="3200" dirty="0"/>
              <a:t>Advances in Threat and Risk Modeling</a:t>
            </a:r>
          </a:p>
        </p:txBody>
      </p:sp>
      <p:sp>
        <p:nvSpPr>
          <p:cNvPr id="3" name="Text Placeholder 2"/>
          <p:cNvSpPr>
            <a:spLocks noGrp="1"/>
          </p:cNvSpPr>
          <p:nvPr>
            <p:ph type="body" idx="10"/>
          </p:nvPr>
        </p:nvSpPr>
        <p:spPr>
          <a:xfrm>
            <a:off x="685800" y="2921352"/>
            <a:ext cx="7772400" cy="810493"/>
          </a:xfrm>
        </p:spPr>
        <p:txBody>
          <a:bodyPr/>
          <a:lstStyle/>
          <a:p>
            <a:r>
              <a:rPr lang="en-US" dirty="0" smtClean="0"/>
              <a:t>Gerald Beuchelt</a:t>
            </a:r>
          </a:p>
          <a:p>
            <a:r>
              <a:rPr lang="en-US" dirty="0" smtClean="0"/>
              <a:t>Cory </a:t>
            </a:r>
            <a:r>
              <a:rPr lang="en-US" dirty="0" err="1" smtClean="0"/>
              <a:t>Casanave</a:t>
            </a:r>
            <a:endParaRPr lang="en-US" dirty="0"/>
          </a:p>
        </p:txBody>
      </p:sp>
    </p:spTree>
    <p:extLst>
      <p:ext uri="{BB962C8B-B14F-4D97-AF65-F5344CB8AC3E}">
        <p14:creationId xmlns:p14="http://schemas.microsoft.com/office/powerpoint/2010/main" val="26162576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Clarifying “Operational”</a:t>
            </a:r>
          </a:p>
        </p:txBody>
      </p:sp>
      <p:sp>
        <p:nvSpPr>
          <p:cNvPr id="3" name="Content Placeholder 2"/>
          <p:cNvSpPr>
            <a:spLocks noGrp="1"/>
          </p:cNvSpPr>
          <p:nvPr>
            <p:ph sz="half" idx="1"/>
          </p:nvPr>
        </p:nvSpPr>
        <p:spPr/>
        <p:txBody>
          <a:bodyPr/>
          <a:lstStyle/>
          <a:p>
            <a:r>
              <a:rPr lang="en-US" sz="2000" b="1" dirty="0"/>
              <a:t>Operational Threat</a:t>
            </a:r>
            <a:r>
              <a:rPr lang="en-US" sz="2000" dirty="0"/>
              <a:t>: Operational threats involve specific incidents or groups of incidents that cause unwanted loss or harm  to people or important assets or groups of assets. These incidents may be caused by threat actors, accidents or natural phenomenon. Examples include terrorist attacks , hurricanes or an electrical grid failure. </a:t>
            </a:r>
          </a:p>
          <a:p>
            <a:pPr lvl="0"/>
            <a:r>
              <a:rPr lang="en-US" sz="2000" b="1" dirty="0"/>
              <a:t>Operational Risk</a:t>
            </a:r>
            <a:r>
              <a:rPr lang="en-US" sz="2000" dirty="0"/>
              <a:t>: </a:t>
            </a:r>
            <a:r>
              <a:rPr lang="en-GB" sz="2000" dirty="0"/>
              <a:t>Operational risks are situations having a negative impact on an organization or company due to uncertainties related to possible breakdowns in a system or its environment via supply chain, injury to a person or failure of a process resulting from intentional/malicious as well as unintentional/natural operational threats. One of the main impacts of operational risks is inability to conduct operations as planned. </a:t>
            </a:r>
            <a:endParaRPr lang="en-US" sz="2000" dirty="0"/>
          </a:p>
          <a:p>
            <a:endParaRPr lang="en-US" sz="2000" dirty="0"/>
          </a:p>
        </p:txBody>
      </p:sp>
    </p:spTree>
    <p:extLst>
      <p:ext uri="{BB962C8B-B14F-4D97-AF65-F5344CB8AC3E}">
        <p14:creationId xmlns:p14="http://schemas.microsoft.com/office/powerpoint/2010/main" val="20332588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Classes of Threat/Risks in scope</a:t>
            </a:r>
            <a:endParaRPr lang="en-US" dirty="0"/>
          </a:p>
        </p:txBody>
      </p:sp>
      <p:sp>
        <p:nvSpPr>
          <p:cNvPr id="3" name="Content Placeholder 2"/>
          <p:cNvSpPr>
            <a:spLocks noGrp="1"/>
          </p:cNvSpPr>
          <p:nvPr>
            <p:ph sz="half" idx="1"/>
          </p:nvPr>
        </p:nvSpPr>
        <p:spPr/>
        <p:txBody>
          <a:bodyPr>
            <a:normAutofit/>
          </a:bodyPr>
          <a:lstStyle/>
          <a:p>
            <a:pPr lvl="1"/>
            <a:r>
              <a:rPr lang="en-US" dirty="0"/>
              <a:t>Cyber/information and communication systems and assets</a:t>
            </a:r>
            <a:endParaRPr lang="en-US" sz="2400" dirty="0"/>
          </a:p>
          <a:p>
            <a:pPr lvl="1"/>
            <a:r>
              <a:rPr lang="en-US" dirty="0"/>
              <a:t>Physical systems and assets, including embedded and manufacturing</a:t>
            </a:r>
            <a:endParaRPr lang="en-US" sz="2400" dirty="0"/>
          </a:p>
          <a:p>
            <a:pPr lvl="1"/>
            <a:r>
              <a:rPr lang="en-US" dirty="0"/>
              <a:t>Electromagnetic spectrum assets  (E.g. interference with wireless systems or radio)</a:t>
            </a:r>
            <a:endParaRPr lang="en-US" sz="2400" dirty="0"/>
          </a:p>
          <a:p>
            <a:pPr lvl="1"/>
            <a:r>
              <a:rPr lang="en-US" dirty="0"/>
              <a:t>Industrial control systems</a:t>
            </a:r>
            <a:endParaRPr lang="en-US" sz="2400" dirty="0"/>
          </a:p>
          <a:p>
            <a:endParaRPr lang="en-US" dirty="0"/>
          </a:p>
        </p:txBody>
      </p:sp>
    </p:spTree>
    <p:extLst>
      <p:ext uri="{BB962C8B-B14F-4D97-AF65-F5344CB8AC3E}">
        <p14:creationId xmlns:p14="http://schemas.microsoft.com/office/powerpoint/2010/main" val="29560128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84185" y="766116"/>
            <a:ext cx="8594768" cy="41054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Wide &amp; shallow conceptual model generically covering threats and risks</a:t>
            </a:r>
            <a:endParaRPr lang="en-US" dirty="0"/>
          </a:p>
        </p:txBody>
      </p:sp>
      <p:sp>
        <p:nvSpPr>
          <p:cNvPr id="6" name="Rectangle 5"/>
          <p:cNvSpPr/>
          <p:nvPr/>
        </p:nvSpPr>
        <p:spPr>
          <a:xfrm>
            <a:off x="3004940" y="1589855"/>
            <a:ext cx="2156971" cy="83658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High level Cyber-threat/risk concepts</a:t>
            </a:r>
            <a:endParaRPr lang="en-US" dirty="0"/>
          </a:p>
        </p:txBody>
      </p:sp>
      <p:sp>
        <p:nvSpPr>
          <p:cNvPr id="10" name="Rectangle 9"/>
          <p:cNvSpPr/>
          <p:nvPr/>
        </p:nvSpPr>
        <p:spPr>
          <a:xfrm>
            <a:off x="6295247" y="1589856"/>
            <a:ext cx="1291853" cy="1371600"/>
          </a:xfrm>
          <a:prstGeom prst="rect">
            <a:avLst/>
          </a:prstGeom>
          <a:solidFill>
            <a:schemeClr val="accent1">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smtClean="0">
              <a:solidFill>
                <a:schemeClr val="bg2">
                  <a:lumMod val="25000"/>
                </a:schemeClr>
              </a:solidFill>
            </a:endParaRPr>
          </a:p>
          <a:p>
            <a:pPr algn="ctr"/>
            <a:r>
              <a:rPr lang="en-US" sz="1400" dirty="0" smtClean="0">
                <a:solidFill>
                  <a:schemeClr val="bg2">
                    <a:lumMod val="25000"/>
                  </a:schemeClr>
                </a:solidFill>
              </a:rPr>
              <a:t>Law Enforcement / Emergency Management Concepts</a:t>
            </a:r>
          </a:p>
          <a:p>
            <a:pPr algn="ctr"/>
            <a:endParaRPr lang="en-US" sz="1400" dirty="0">
              <a:solidFill>
                <a:schemeClr val="bg2">
                  <a:lumMod val="25000"/>
                </a:schemeClr>
              </a:solidFill>
            </a:endParaRPr>
          </a:p>
        </p:txBody>
      </p:sp>
      <p:sp>
        <p:nvSpPr>
          <p:cNvPr id="14" name="Rounded Rectangle 13"/>
          <p:cNvSpPr/>
          <p:nvPr/>
        </p:nvSpPr>
        <p:spPr>
          <a:xfrm>
            <a:off x="4589981" y="2960137"/>
            <a:ext cx="1705265" cy="867747"/>
          </a:xfrm>
          <a:prstGeom prst="roundRect">
            <a:avLst/>
          </a:prstGeom>
          <a:solidFill>
            <a:schemeClr val="accent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NIEM Threat/Risk Representation</a:t>
            </a:r>
            <a:endParaRPr lang="en-US" sz="1600" dirty="0"/>
          </a:p>
        </p:txBody>
      </p:sp>
      <p:sp>
        <p:nvSpPr>
          <p:cNvPr id="15" name="Left-Right-Up Arrow 14"/>
          <p:cNvSpPr/>
          <p:nvPr/>
        </p:nvSpPr>
        <p:spPr>
          <a:xfrm rot="16200000">
            <a:off x="4883720" y="1866724"/>
            <a:ext cx="1371604" cy="815222"/>
          </a:xfrm>
          <a:prstGeom prst="leftRightUpArrow">
            <a:avLst>
              <a:gd name="adj1" fmla="val 14677"/>
              <a:gd name="adj2" fmla="val 14776"/>
              <a:gd name="adj3" fmla="val 2500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ounded Rectangle 18"/>
          <p:cNvSpPr/>
          <p:nvPr/>
        </p:nvSpPr>
        <p:spPr>
          <a:xfrm>
            <a:off x="6296717" y="4944964"/>
            <a:ext cx="1195171" cy="867747"/>
          </a:xfrm>
          <a:prstGeom prst="roundRect">
            <a:avLst/>
          </a:prstGeom>
          <a:solidFill>
            <a:schemeClr val="accent4">
              <a:lumMod val="75000"/>
              <a:alpha val="49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bg2">
                    <a:lumMod val="25000"/>
                  </a:schemeClr>
                </a:solidFill>
              </a:rPr>
              <a:t>NIEM Exchanges</a:t>
            </a:r>
          </a:p>
          <a:p>
            <a:pPr algn="ctr"/>
            <a:r>
              <a:rPr lang="en-US" sz="1200" dirty="0" smtClean="0">
                <a:solidFill>
                  <a:schemeClr val="bg2">
                    <a:lumMod val="25000"/>
                  </a:schemeClr>
                </a:solidFill>
              </a:rPr>
              <a:t>EDXL / CAP</a:t>
            </a:r>
          </a:p>
          <a:p>
            <a:pPr algn="ctr"/>
            <a:r>
              <a:rPr lang="en-US" sz="1200" dirty="0" smtClean="0">
                <a:solidFill>
                  <a:schemeClr val="bg2">
                    <a:lumMod val="25000"/>
                  </a:schemeClr>
                </a:solidFill>
              </a:rPr>
              <a:t>Others…</a:t>
            </a:r>
            <a:endParaRPr lang="en-US" sz="1200" dirty="0">
              <a:solidFill>
                <a:schemeClr val="bg2">
                  <a:lumMod val="25000"/>
                </a:schemeClr>
              </a:solidFill>
            </a:endParaRPr>
          </a:p>
        </p:txBody>
      </p:sp>
      <p:sp>
        <p:nvSpPr>
          <p:cNvPr id="27" name="Rounded Rectangle 26"/>
          <p:cNvSpPr/>
          <p:nvPr/>
        </p:nvSpPr>
        <p:spPr>
          <a:xfrm>
            <a:off x="2819491" y="2768161"/>
            <a:ext cx="1582563" cy="1646584"/>
          </a:xfrm>
          <a:prstGeom prst="roundRect">
            <a:avLst/>
          </a:prstGeom>
          <a:solidFill>
            <a:schemeClr val="accent4">
              <a:lumMod val="75000"/>
              <a:alpha val="49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chemeClr val="bg2">
                    <a:lumMod val="25000"/>
                  </a:schemeClr>
                </a:solidFill>
              </a:rPr>
              <a:t>STIX/TAXII/Cybox</a:t>
            </a:r>
          </a:p>
          <a:p>
            <a:pPr algn="ctr"/>
            <a:r>
              <a:rPr lang="en-US" sz="1400" dirty="0" smtClean="0">
                <a:solidFill>
                  <a:schemeClr val="bg2">
                    <a:lumMod val="25000"/>
                  </a:schemeClr>
                </a:solidFill>
              </a:rPr>
              <a:t>IODEF</a:t>
            </a:r>
          </a:p>
          <a:p>
            <a:pPr algn="ctr"/>
            <a:r>
              <a:rPr lang="en-US" sz="1400" dirty="0" smtClean="0">
                <a:solidFill>
                  <a:schemeClr val="bg2">
                    <a:lumMod val="25000"/>
                  </a:schemeClr>
                </a:solidFill>
              </a:rPr>
              <a:t>SACM</a:t>
            </a:r>
          </a:p>
          <a:p>
            <a:pPr algn="ctr"/>
            <a:r>
              <a:rPr lang="en-US" sz="1400" dirty="0" smtClean="0">
                <a:solidFill>
                  <a:schemeClr val="bg2">
                    <a:lumMod val="25000"/>
                  </a:schemeClr>
                </a:solidFill>
              </a:rPr>
              <a:t>ISO</a:t>
            </a:r>
          </a:p>
          <a:p>
            <a:pPr algn="ctr"/>
            <a:r>
              <a:rPr lang="en-US" sz="1400" dirty="0" smtClean="0">
                <a:solidFill>
                  <a:schemeClr val="bg2">
                    <a:lumMod val="25000"/>
                  </a:schemeClr>
                </a:solidFill>
              </a:rPr>
              <a:t>NIST</a:t>
            </a:r>
          </a:p>
          <a:p>
            <a:pPr algn="ctr"/>
            <a:r>
              <a:rPr lang="en-US" sz="1400" dirty="0" smtClean="0">
                <a:solidFill>
                  <a:schemeClr val="bg2">
                    <a:lumMod val="25000"/>
                  </a:schemeClr>
                </a:solidFill>
              </a:rPr>
              <a:t>Others…</a:t>
            </a:r>
            <a:endParaRPr lang="en-US" sz="1400" dirty="0">
              <a:solidFill>
                <a:schemeClr val="bg2">
                  <a:lumMod val="25000"/>
                </a:schemeClr>
              </a:solidFill>
            </a:endParaRPr>
          </a:p>
        </p:txBody>
      </p:sp>
      <p:sp>
        <p:nvSpPr>
          <p:cNvPr id="29" name="Up Arrow 28"/>
          <p:cNvSpPr/>
          <p:nvPr/>
        </p:nvSpPr>
        <p:spPr>
          <a:xfrm>
            <a:off x="6761342" y="2961455"/>
            <a:ext cx="265922" cy="1983509"/>
          </a:xfrm>
          <a:prstGeom prst="upArrow">
            <a:avLst/>
          </a:prstGeom>
          <a:gradFill>
            <a:gsLst>
              <a:gs pos="0">
                <a:schemeClr val="accent1">
                  <a:tint val="100000"/>
                  <a:shade val="100000"/>
                  <a:satMod val="130000"/>
                  <a:alpha val="27000"/>
                </a:schemeClr>
              </a:gs>
              <a:gs pos="100000">
                <a:schemeClr val="accent1">
                  <a:tint val="50000"/>
                  <a:shade val="100000"/>
                  <a:satMod val="35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3004939" y="1177986"/>
            <a:ext cx="5874013" cy="41054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Operational  Threat &amp; Risk Concepts</a:t>
            </a:r>
            <a:endParaRPr lang="en-US" dirty="0"/>
          </a:p>
        </p:txBody>
      </p:sp>
      <p:sp>
        <p:nvSpPr>
          <p:cNvPr id="21" name="Rectangle 20"/>
          <p:cNvSpPr/>
          <p:nvPr/>
        </p:nvSpPr>
        <p:spPr>
          <a:xfrm>
            <a:off x="434526" y="1176978"/>
            <a:ext cx="1283463" cy="831171"/>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chemeClr val="tx1"/>
                </a:solidFill>
              </a:rPr>
              <a:t>Other risks (Out of scope)</a:t>
            </a:r>
            <a:endParaRPr lang="en-US" sz="1600" dirty="0">
              <a:solidFill>
                <a:schemeClr val="tx1"/>
              </a:solidFill>
            </a:endParaRPr>
          </a:p>
        </p:txBody>
      </p:sp>
      <p:sp>
        <p:nvSpPr>
          <p:cNvPr id="22" name="Up Arrow 21"/>
          <p:cNvSpPr/>
          <p:nvPr/>
        </p:nvSpPr>
        <p:spPr>
          <a:xfrm>
            <a:off x="3350521" y="2404961"/>
            <a:ext cx="265922" cy="363200"/>
          </a:xfrm>
          <a:prstGeom prst="upArrow">
            <a:avLst/>
          </a:prstGeom>
          <a:gradFill>
            <a:gsLst>
              <a:gs pos="0">
                <a:schemeClr val="accent1">
                  <a:tint val="100000"/>
                  <a:shade val="100000"/>
                  <a:satMod val="130000"/>
                  <a:alpha val="27000"/>
                </a:schemeClr>
              </a:gs>
              <a:gs pos="100000">
                <a:schemeClr val="accent1">
                  <a:tint val="50000"/>
                  <a:shade val="100000"/>
                  <a:satMod val="35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ounded Rectangle 15"/>
          <p:cNvSpPr/>
          <p:nvPr/>
        </p:nvSpPr>
        <p:spPr>
          <a:xfrm>
            <a:off x="284185" y="3394010"/>
            <a:ext cx="1695419" cy="2418701"/>
          </a:xfrm>
          <a:prstGeom prst="roundRect">
            <a:avLst/>
          </a:prstGeom>
          <a:solidFill>
            <a:schemeClr val="bg2">
              <a:lumMod val="90000"/>
              <a:alpha val="49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u="sng" dirty="0" smtClean="0">
                <a:solidFill>
                  <a:schemeClr val="bg2">
                    <a:lumMod val="25000"/>
                  </a:schemeClr>
                </a:solidFill>
              </a:rPr>
              <a:t>Other Risks</a:t>
            </a:r>
          </a:p>
          <a:p>
            <a:pPr algn="ctr"/>
            <a:r>
              <a:rPr lang="en-US" sz="1400" dirty="0" smtClean="0">
                <a:solidFill>
                  <a:schemeClr val="bg2">
                    <a:lumMod val="25000"/>
                  </a:schemeClr>
                </a:solidFill>
              </a:rPr>
              <a:t>Systemic Risk</a:t>
            </a:r>
          </a:p>
          <a:p>
            <a:pPr algn="ctr"/>
            <a:r>
              <a:rPr lang="en-US" sz="1400" dirty="0" smtClean="0">
                <a:solidFill>
                  <a:schemeClr val="bg2">
                    <a:lumMod val="25000"/>
                  </a:schemeClr>
                </a:solidFill>
              </a:rPr>
              <a:t>Credit Risk</a:t>
            </a:r>
          </a:p>
          <a:p>
            <a:pPr algn="ctr"/>
            <a:r>
              <a:rPr lang="en-US" sz="1400" dirty="0" smtClean="0">
                <a:solidFill>
                  <a:schemeClr val="bg2">
                    <a:lumMod val="25000"/>
                  </a:schemeClr>
                </a:solidFill>
              </a:rPr>
              <a:t>Market Risk</a:t>
            </a:r>
          </a:p>
          <a:p>
            <a:pPr algn="ctr"/>
            <a:r>
              <a:rPr lang="en-US" sz="1400" dirty="0" smtClean="0">
                <a:solidFill>
                  <a:schemeClr val="bg2">
                    <a:lumMod val="25000"/>
                  </a:schemeClr>
                </a:solidFill>
              </a:rPr>
              <a:t>Pension Risk</a:t>
            </a:r>
          </a:p>
          <a:p>
            <a:pPr algn="ctr"/>
            <a:r>
              <a:rPr lang="en-US" sz="1400" dirty="0" smtClean="0">
                <a:solidFill>
                  <a:schemeClr val="bg2">
                    <a:lumMod val="25000"/>
                  </a:schemeClr>
                </a:solidFill>
              </a:rPr>
              <a:t>Reputation Risk</a:t>
            </a:r>
          </a:p>
          <a:p>
            <a:pPr algn="ctr"/>
            <a:r>
              <a:rPr lang="en-US" sz="1400" dirty="0" smtClean="0">
                <a:solidFill>
                  <a:schemeClr val="bg2">
                    <a:lumMod val="25000"/>
                  </a:schemeClr>
                </a:solidFill>
              </a:rPr>
              <a:t>Liquidity Risk</a:t>
            </a:r>
          </a:p>
          <a:p>
            <a:pPr algn="ctr"/>
            <a:r>
              <a:rPr lang="en-US" sz="1400" dirty="0" smtClean="0">
                <a:solidFill>
                  <a:schemeClr val="bg2">
                    <a:lumMod val="25000"/>
                  </a:schemeClr>
                </a:solidFill>
              </a:rPr>
              <a:t>Legal Risk</a:t>
            </a:r>
          </a:p>
          <a:p>
            <a:pPr algn="ctr"/>
            <a:r>
              <a:rPr lang="en-US" sz="1400" dirty="0" smtClean="0">
                <a:solidFill>
                  <a:schemeClr val="bg2">
                    <a:lumMod val="25000"/>
                  </a:schemeClr>
                </a:solidFill>
              </a:rPr>
              <a:t>Project Management  Risk</a:t>
            </a:r>
          </a:p>
        </p:txBody>
      </p:sp>
      <p:sp>
        <p:nvSpPr>
          <p:cNvPr id="17" name="Up Arrow 16"/>
          <p:cNvSpPr/>
          <p:nvPr/>
        </p:nvSpPr>
        <p:spPr>
          <a:xfrm>
            <a:off x="981806" y="2008149"/>
            <a:ext cx="265922" cy="1385861"/>
          </a:xfrm>
          <a:prstGeom prst="upArrow">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3" name="Rectangle 22"/>
          <p:cNvSpPr/>
          <p:nvPr/>
        </p:nvSpPr>
        <p:spPr>
          <a:xfrm>
            <a:off x="7587100" y="1593776"/>
            <a:ext cx="1291853" cy="2786962"/>
          </a:xfrm>
          <a:prstGeom prst="rect">
            <a:avLst/>
          </a:prstGeom>
          <a:solidFill>
            <a:schemeClr val="accent1">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smtClean="0">
              <a:solidFill>
                <a:schemeClr val="bg2">
                  <a:lumMod val="25000"/>
                </a:schemeClr>
              </a:solidFill>
            </a:endParaRPr>
          </a:p>
          <a:p>
            <a:pPr algn="ctr"/>
            <a:r>
              <a:rPr lang="en-US" sz="1400" dirty="0" smtClean="0">
                <a:solidFill>
                  <a:schemeClr val="bg2">
                    <a:lumMod val="25000"/>
                  </a:schemeClr>
                </a:solidFill>
              </a:rPr>
              <a:t>Physical. Spectrum, facilities,</a:t>
            </a:r>
          </a:p>
          <a:p>
            <a:pPr algn="ctr"/>
            <a:r>
              <a:rPr lang="en-US" sz="1400" dirty="0" smtClean="0">
                <a:solidFill>
                  <a:schemeClr val="bg2">
                    <a:lumMod val="25000"/>
                  </a:schemeClr>
                </a:solidFill>
              </a:rPr>
              <a:t>Probabilities, Forensic, Chemical, Biological,  Medical, Nuclear, Military and Intelligence threats concepts</a:t>
            </a:r>
          </a:p>
          <a:p>
            <a:pPr algn="ctr"/>
            <a:endParaRPr lang="en-US" sz="1400" dirty="0">
              <a:solidFill>
                <a:schemeClr val="bg2">
                  <a:lumMod val="25000"/>
                </a:schemeClr>
              </a:solidFill>
            </a:endParaRPr>
          </a:p>
        </p:txBody>
      </p:sp>
      <p:sp>
        <p:nvSpPr>
          <p:cNvPr id="24" name="Rounded Rectangle 23"/>
          <p:cNvSpPr/>
          <p:nvPr/>
        </p:nvSpPr>
        <p:spPr>
          <a:xfrm>
            <a:off x="7587099" y="4954664"/>
            <a:ext cx="1291853" cy="867747"/>
          </a:xfrm>
          <a:prstGeom prst="roundRect">
            <a:avLst/>
          </a:prstGeom>
          <a:solidFill>
            <a:schemeClr val="accent4">
              <a:lumMod val="75000"/>
              <a:alpha val="49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chemeClr val="bg2">
                    <a:lumMod val="25000"/>
                  </a:schemeClr>
                </a:solidFill>
              </a:rPr>
              <a:t>Other Inputs</a:t>
            </a:r>
            <a:endParaRPr lang="en-US" sz="1400" dirty="0">
              <a:solidFill>
                <a:schemeClr val="bg2">
                  <a:lumMod val="25000"/>
                </a:schemeClr>
              </a:solidFill>
            </a:endParaRPr>
          </a:p>
        </p:txBody>
      </p:sp>
      <p:sp>
        <p:nvSpPr>
          <p:cNvPr id="25" name="Up Arrow 24"/>
          <p:cNvSpPr/>
          <p:nvPr/>
        </p:nvSpPr>
        <p:spPr>
          <a:xfrm>
            <a:off x="8100064" y="4380738"/>
            <a:ext cx="265922" cy="573926"/>
          </a:xfrm>
          <a:prstGeom prst="upArrow">
            <a:avLst/>
          </a:prstGeom>
          <a:gradFill>
            <a:gsLst>
              <a:gs pos="0">
                <a:schemeClr val="accent1">
                  <a:tint val="100000"/>
                  <a:shade val="100000"/>
                  <a:satMod val="130000"/>
                  <a:alpha val="27000"/>
                </a:schemeClr>
              </a:gs>
              <a:gs pos="100000">
                <a:schemeClr val="accent1">
                  <a:tint val="50000"/>
                  <a:shade val="100000"/>
                  <a:satMod val="35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p:cNvSpPr/>
          <p:nvPr/>
        </p:nvSpPr>
        <p:spPr>
          <a:xfrm>
            <a:off x="3287028" y="5264808"/>
            <a:ext cx="2318395" cy="508518"/>
          </a:xfrm>
          <a:prstGeom prst="rect">
            <a:avLst/>
          </a:prstGeom>
          <a:solidFill>
            <a:schemeClr val="accent1">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chemeClr val="bg2">
                    <a:lumMod val="25000"/>
                  </a:schemeClr>
                </a:solidFill>
              </a:rPr>
              <a:t>In Scope with Limited Detail</a:t>
            </a:r>
            <a:endParaRPr lang="en-US" sz="1600" dirty="0">
              <a:solidFill>
                <a:schemeClr val="bg2">
                  <a:lumMod val="25000"/>
                </a:schemeClr>
              </a:solidFill>
            </a:endParaRPr>
          </a:p>
        </p:txBody>
      </p:sp>
      <p:sp>
        <p:nvSpPr>
          <p:cNvPr id="28" name="Rectangle 27"/>
          <p:cNvSpPr/>
          <p:nvPr/>
        </p:nvSpPr>
        <p:spPr>
          <a:xfrm>
            <a:off x="3287029" y="4750070"/>
            <a:ext cx="2318394" cy="51473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Normative</a:t>
            </a:r>
          </a:p>
          <a:p>
            <a:pPr algn="ctr"/>
            <a:r>
              <a:rPr lang="en-US" sz="1600" dirty="0" smtClean="0"/>
              <a:t>(Formal Specification)</a:t>
            </a:r>
            <a:endParaRPr lang="en-US" sz="1600" dirty="0"/>
          </a:p>
        </p:txBody>
      </p:sp>
      <p:sp>
        <p:nvSpPr>
          <p:cNvPr id="30" name="Rounded Rectangle 29"/>
          <p:cNvSpPr/>
          <p:nvPr/>
        </p:nvSpPr>
        <p:spPr>
          <a:xfrm>
            <a:off x="3287029" y="5788033"/>
            <a:ext cx="2318394" cy="457319"/>
          </a:xfrm>
          <a:prstGeom prst="roundRect">
            <a:avLst/>
          </a:prstGeom>
          <a:solidFill>
            <a:schemeClr val="accent4">
              <a:lumMod val="75000"/>
              <a:alpha val="49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bg2">
                    <a:lumMod val="25000"/>
                  </a:schemeClr>
                </a:solidFill>
              </a:rPr>
              <a:t>Informative</a:t>
            </a:r>
            <a:endParaRPr lang="en-US" dirty="0">
              <a:solidFill>
                <a:schemeClr val="bg2">
                  <a:lumMod val="25000"/>
                </a:schemeClr>
              </a:solidFill>
            </a:endParaRPr>
          </a:p>
        </p:txBody>
      </p:sp>
      <p:sp>
        <p:nvSpPr>
          <p:cNvPr id="31" name="TextBox 30"/>
          <p:cNvSpPr txBox="1"/>
          <p:nvPr/>
        </p:nvSpPr>
        <p:spPr>
          <a:xfrm>
            <a:off x="4119327" y="4380738"/>
            <a:ext cx="864019" cy="369332"/>
          </a:xfrm>
          <a:prstGeom prst="rect">
            <a:avLst/>
          </a:prstGeom>
          <a:noFill/>
        </p:spPr>
        <p:txBody>
          <a:bodyPr wrap="none" rtlCol="0">
            <a:spAutoFit/>
          </a:bodyPr>
          <a:lstStyle/>
          <a:p>
            <a:r>
              <a:rPr lang="en-US" dirty="0" smtClean="0"/>
              <a:t>Legend</a:t>
            </a:r>
            <a:endParaRPr lang="en-US" dirty="0"/>
          </a:p>
        </p:txBody>
      </p:sp>
      <p:sp>
        <p:nvSpPr>
          <p:cNvPr id="2" name="Title 1"/>
          <p:cNvSpPr>
            <a:spLocks noGrp="1"/>
          </p:cNvSpPr>
          <p:nvPr>
            <p:ph type="title"/>
          </p:nvPr>
        </p:nvSpPr>
        <p:spPr>
          <a:xfrm>
            <a:off x="464848" y="143253"/>
            <a:ext cx="8016240" cy="637569"/>
          </a:xfrm>
        </p:spPr>
        <p:txBody>
          <a:bodyPr>
            <a:normAutofit fontScale="90000"/>
          </a:bodyPr>
          <a:lstStyle/>
          <a:p>
            <a:r>
              <a:rPr lang="en-US" dirty="0" smtClean="0"/>
              <a:t>Scope Diagram</a:t>
            </a:r>
            <a:endParaRPr lang="en-US" dirty="0"/>
          </a:p>
        </p:txBody>
      </p:sp>
    </p:spTree>
    <p:extLst>
      <p:ext uri="{BB962C8B-B14F-4D97-AF65-F5344CB8AC3E}">
        <p14:creationId xmlns:p14="http://schemas.microsoft.com/office/powerpoint/2010/main" val="380157155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Submission Team </a:t>
            </a:r>
            <a:r>
              <a:rPr lang="en-US" dirty="0" smtClean="0"/>
              <a:t>Progress</a:t>
            </a:r>
            <a:endParaRPr lang="en-US" dirty="0"/>
          </a:p>
        </p:txBody>
      </p:sp>
      <p:sp>
        <p:nvSpPr>
          <p:cNvPr id="4" name="Text Placeholder 3"/>
          <p:cNvSpPr>
            <a:spLocks noGrp="1"/>
          </p:cNvSpPr>
          <p:nvPr>
            <p:ph sz="half" idx="1"/>
          </p:nvPr>
        </p:nvSpPr>
        <p:spPr/>
        <p:txBody>
          <a:bodyPr/>
          <a:lstStyle/>
          <a:p>
            <a:r>
              <a:rPr lang="en-US" sz="2000" dirty="0" smtClean="0"/>
              <a:t>A team </a:t>
            </a:r>
            <a:r>
              <a:rPr lang="en-US" sz="2000" dirty="0" smtClean="0"/>
              <a:t>has formed and has resources from both industry and government sources with </a:t>
            </a:r>
            <a:r>
              <a:rPr lang="en-US" sz="2000" dirty="0" smtClean="0"/>
              <a:t>a collaboration </a:t>
            </a:r>
            <a:r>
              <a:rPr lang="en-US" sz="2000" dirty="0" smtClean="0"/>
              <a:t>site, regular meetings and email list</a:t>
            </a:r>
          </a:p>
          <a:p>
            <a:r>
              <a:rPr lang="en-US" sz="2000" dirty="0" smtClean="0"/>
              <a:t>UML models of several informative models have been produced</a:t>
            </a:r>
          </a:p>
          <a:p>
            <a:pPr lvl="1"/>
            <a:r>
              <a:rPr lang="en-US" sz="1800" dirty="0" smtClean="0"/>
              <a:t>STIX, NIEM, CAP, ISO 072-2009, Business Motivation</a:t>
            </a:r>
          </a:p>
          <a:p>
            <a:r>
              <a:rPr lang="en-US" sz="2000" dirty="0" smtClean="0"/>
              <a:t>Foundational conceptual model has been developed</a:t>
            </a:r>
          </a:p>
          <a:p>
            <a:r>
              <a:rPr lang="en-US" sz="2000" dirty="0" smtClean="0"/>
              <a:t>Mechanisms for UML based mapping are in prototype</a:t>
            </a:r>
          </a:p>
          <a:p>
            <a:r>
              <a:rPr lang="en-US" sz="2000" dirty="0" smtClean="0"/>
              <a:t>Mappings between the conceptual model are started for</a:t>
            </a:r>
          </a:p>
          <a:p>
            <a:pPr lvl="1"/>
            <a:r>
              <a:rPr lang="en-US" sz="1800" dirty="0" smtClean="0"/>
              <a:t>STIX</a:t>
            </a:r>
          </a:p>
          <a:p>
            <a:pPr lvl="1"/>
            <a:r>
              <a:rPr lang="en-US" sz="1800" dirty="0" smtClean="0"/>
              <a:t>NIEM</a:t>
            </a:r>
          </a:p>
          <a:p>
            <a:r>
              <a:rPr lang="en-US" sz="2000" dirty="0" smtClean="0"/>
              <a:t>Outreach campaign initiated (industry conferences, vendors, standards organizations and government agencies)</a:t>
            </a:r>
            <a:endParaRPr lang="en-US" sz="2000" dirty="0"/>
          </a:p>
        </p:txBody>
      </p:sp>
    </p:spTree>
    <p:extLst>
      <p:ext uri="{BB962C8B-B14F-4D97-AF65-F5344CB8AC3E}">
        <p14:creationId xmlns:p14="http://schemas.microsoft.com/office/powerpoint/2010/main" val="12315760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 Placeholder 3"/>
          <p:cNvSpPr>
            <a:spLocks noGrp="1"/>
          </p:cNvSpPr>
          <p:nvPr>
            <p:ph type="body" idx="1"/>
          </p:nvPr>
        </p:nvSpPr>
        <p:spPr/>
        <p:txBody>
          <a:bodyPr/>
          <a:lstStyle/>
          <a:p>
            <a:r>
              <a:rPr lang="en-US" dirty="0" smtClean="0"/>
              <a:t>Methodology</a:t>
            </a:r>
            <a:endParaRPr lang="en-US" dirty="0"/>
          </a:p>
        </p:txBody>
      </p:sp>
      <p:sp>
        <p:nvSpPr>
          <p:cNvPr id="5" name="Text Placeholder 4"/>
          <p:cNvSpPr>
            <a:spLocks noGrp="1"/>
          </p:cNvSpPr>
          <p:nvPr>
            <p:ph type="body" idx="10"/>
          </p:nvPr>
        </p:nvSpPr>
        <p:spPr/>
        <p:txBody>
          <a:bodyPr/>
          <a:lstStyle/>
          <a:p>
            <a:endParaRPr lang="en-US"/>
          </a:p>
        </p:txBody>
      </p:sp>
    </p:spTree>
    <p:extLst>
      <p:ext uri="{BB962C8B-B14F-4D97-AF65-F5344CB8AC3E}">
        <p14:creationId xmlns:p14="http://schemas.microsoft.com/office/powerpoint/2010/main" val="917848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82196"/>
            <a:ext cx="8016240" cy="951569"/>
          </a:xfrm>
        </p:spPr>
        <p:txBody>
          <a:bodyPr/>
          <a:lstStyle/>
          <a:p>
            <a:r>
              <a:rPr lang="en-US" dirty="0" smtClean="0"/>
              <a:t>Approach</a:t>
            </a:r>
            <a:endParaRPr lang="en-US" dirty="0"/>
          </a:p>
        </p:txBody>
      </p:sp>
      <p:sp>
        <p:nvSpPr>
          <p:cNvPr id="3" name="Content Placeholder 2"/>
          <p:cNvSpPr>
            <a:spLocks noGrp="1"/>
          </p:cNvSpPr>
          <p:nvPr>
            <p:ph sz="half" idx="1"/>
          </p:nvPr>
        </p:nvSpPr>
        <p:spPr>
          <a:xfrm>
            <a:off x="457200" y="1453931"/>
            <a:ext cx="4149090" cy="4499830"/>
          </a:xfrm>
        </p:spPr>
        <p:txBody>
          <a:bodyPr>
            <a:normAutofit fontScale="92500" lnSpcReduction="20000"/>
          </a:bodyPr>
          <a:lstStyle/>
          <a:p>
            <a:r>
              <a:rPr lang="en-US" sz="2000" dirty="0" smtClean="0"/>
              <a:t>Construct a </a:t>
            </a:r>
            <a:r>
              <a:rPr lang="en-US" sz="2000" u="sng" dirty="0" smtClean="0"/>
              <a:t>conceptual model </a:t>
            </a:r>
            <a:r>
              <a:rPr lang="en-US" sz="2000" dirty="0" smtClean="0"/>
              <a:t>informed by existing schema, research and best practices</a:t>
            </a:r>
          </a:p>
          <a:p>
            <a:pPr lvl="1"/>
            <a:r>
              <a:rPr lang="en-US" sz="1800" dirty="0" smtClean="0"/>
              <a:t>This conceptual model is independent of specific data structures, technologies and terminologies</a:t>
            </a:r>
          </a:p>
          <a:p>
            <a:r>
              <a:rPr lang="en-US" sz="2000" dirty="0" smtClean="0"/>
              <a:t>Define mapping models between the conceptual model and purpose/organizational schema</a:t>
            </a:r>
          </a:p>
          <a:p>
            <a:r>
              <a:rPr lang="en-US" sz="2000" dirty="0" smtClean="0"/>
              <a:t>Make both models sufficiently precise that they can drive automated  bridging between any mapped schema</a:t>
            </a:r>
            <a:endParaRPr lang="en-US" sz="2000" dirty="0"/>
          </a:p>
        </p:txBody>
      </p:sp>
      <p:sp>
        <p:nvSpPr>
          <p:cNvPr id="5" name="Oval 4"/>
          <p:cNvSpPr/>
          <p:nvPr/>
        </p:nvSpPr>
        <p:spPr>
          <a:xfrm>
            <a:off x="5013932" y="3213417"/>
            <a:ext cx="2811780" cy="100584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Conceptual Model</a:t>
            </a:r>
            <a:endParaRPr lang="en-US" dirty="0"/>
          </a:p>
        </p:txBody>
      </p:sp>
      <p:sp>
        <p:nvSpPr>
          <p:cNvPr id="6" name="Flowchart: Document 5"/>
          <p:cNvSpPr/>
          <p:nvPr/>
        </p:nvSpPr>
        <p:spPr>
          <a:xfrm>
            <a:off x="4111716" y="1996123"/>
            <a:ext cx="1257300" cy="651510"/>
          </a:xfrm>
          <a:prstGeom prst="flowChartDocument">
            <a:avLst/>
          </a:prstGeom>
          <a:solidFill>
            <a:schemeClr val="accent6">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Cyber</a:t>
            </a:r>
          </a:p>
        </p:txBody>
      </p:sp>
      <p:sp>
        <p:nvSpPr>
          <p:cNvPr id="7" name="Flowchart: Document 6"/>
          <p:cNvSpPr/>
          <p:nvPr/>
        </p:nvSpPr>
        <p:spPr>
          <a:xfrm>
            <a:off x="4264116" y="2148523"/>
            <a:ext cx="1257300" cy="651510"/>
          </a:xfrm>
          <a:prstGeom prst="flowChartDocument">
            <a:avLst/>
          </a:prstGeom>
          <a:solidFill>
            <a:schemeClr val="accent6">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t>Cyber</a:t>
            </a:r>
          </a:p>
        </p:txBody>
      </p:sp>
      <p:sp>
        <p:nvSpPr>
          <p:cNvPr id="8" name="Flowchart: Document 7"/>
          <p:cNvSpPr/>
          <p:nvPr/>
        </p:nvSpPr>
        <p:spPr>
          <a:xfrm>
            <a:off x="4736691" y="4834572"/>
            <a:ext cx="1257300" cy="651510"/>
          </a:xfrm>
          <a:prstGeom prst="flowChartDocument">
            <a:avLst/>
          </a:prstGeom>
          <a:solidFill>
            <a:schemeClr val="accent6">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Criminal</a:t>
            </a:r>
          </a:p>
        </p:txBody>
      </p:sp>
      <p:sp>
        <p:nvSpPr>
          <p:cNvPr id="9" name="Flowchart: Document 8"/>
          <p:cNvSpPr/>
          <p:nvPr/>
        </p:nvSpPr>
        <p:spPr>
          <a:xfrm>
            <a:off x="4889091" y="4986972"/>
            <a:ext cx="1257300" cy="651510"/>
          </a:xfrm>
          <a:prstGeom prst="flowChartDocument">
            <a:avLst/>
          </a:prstGeom>
          <a:solidFill>
            <a:schemeClr val="accent6">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t>Criminal</a:t>
            </a:r>
          </a:p>
        </p:txBody>
      </p:sp>
      <p:sp>
        <p:nvSpPr>
          <p:cNvPr id="10" name="Flowchart: Document 9"/>
          <p:cNvSpPr/>
          <p:nvPr/>
        </p:nvSpPr>
        <p:spPr>
          <a:xfrm>
            <a:off x="7155152" y="4864735"/>
            <a:ext cx="1257300" cy="651510"/>
          </a:xfrm>
          <a:prstGeom prst="flowChartDocument">
            <a:avLst/>
          </a:prstGeom>
          <a:solidFill>
            <a:schemeClr val="accent6">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Cyber</a:t>
            </a:r>
          </a:p>
        </p:txBody>
      </p:sp>
      <p:sp>
        <p:nvSpPr>
          <p:cNvPr id="11" name="Flowchart: Document 10"/>
          <p:cNvSpPr/>
          <p:nvPr/>
        </p:nvSpPr>
        <p:spPr>
          <a:xfrm>
            <a:off x="7307552" y="5017135"/>
            <a:ext cx="1344930" cy="651510"/>
          </a:xfrm>
          <a:prstGeom prst="flowChartDocument">
            <a:avLst/>
          </a:prstGeom>
          <a:solidFill>
            <a:schemeClr val="accent6">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t>Infrastructure</a:t>
            </a:r>
          </a:p>
        </p:txBody>
      </p:sp>
      <p:sp>
        <p:nvSpPr>
          <p:cNvPr id="12" name="Flowchart: Document 11"/>
          <p:cNvSpPr/>
          <p:nvPr/>
        </p:nvSpPr>
        <p:spPr>
          <a:xfrm>
            <a:off x="5745452" y="1365566"/>
            <a:ext cx="1257300" cy="651510"/>
          </a:xfrm>
          <a:prstGeom prst="flowChartDocument">
            <a:avLst/>
          </a:prstGeom>
          <a:solidFill>
            <a:schemeClr val="accent6">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Cyber</a:t>
            </a:r>
          </a:p>
        </p:txBody>
      </p:sp>
      <p:sp>
        <p:nvSpPr>
          <p:cNvPr id="13" name="Flowchart: Document 12"/>
          <p:cNvSpPr/>
          <p:nvPr/>
        </p:nvSpPr>
        <p:spPr>
          <a:xfrm>
            <a:off x="5897852" y="1517966"/>
            <a:ext cx="1257300" cy="651510"/>
          </a:xfrm>
          <a:prstGeom prst="flowChartDocument">
            <a:avLst/>
          </a:prstGeom>
          <a:solidFill>
            <a:schemeClr val="accent6">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t>Terrorism</a:t>
            </a:r>
          </a:p>
        </p:txBody>
      </p:sp>
      <p:sp>
        <p:nvSpPr>
          <p:cNvPr id="14" name="Flowchart: Document 13"/>
          <p:cNvSpPr/>
          <p:nvPr/>
        </p:nvSpPr>
        <p:spPr>
          <a:xfrm>
            <a:off x="7456142" y="2005647"/>
            <a:ext cx="1257300" cy="651510"/>
          </a:xfrm>
          <a:prstGeom prst="flowChartDocument">
            <a:avLst/>
          </a:prstGeom>
          <a:solidFill>
            <a:schemeClr val="accent6">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Cyber</a:t>
            </a:r>
          </a:p>
        </p:txBody>
      </p:sp>
      <p:sp>
        <p:nvSpPr>
          <p:cNvPr id="15" name="Flowchart: Document 14"/>
          <p:cNvSpPr/>
          <p:nvPr/>
        </p:nvSpPr>
        <p:spPr>
          <a:xfrm>
            <a:off x="7608542" y="2158047"/>
            <a:ext cx="1257300" cy="651510"/>
          </a:xfrm>
          <a:prstGeom prst="flowChartDocument">
            <a:avLst/>
          </a:prstGeom>
          <a:solidFill>
            <a:schemeClr val="accent6">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t>Disasters</a:t>
            </a:r>
          </a:p>
        </p:txBody>
      </p:sp>
      <p:sp>
        <p:nvSpPr>
          <p:cNvPr id="17" name="Left-Right Arrow 16"/>
          <p:cNvSpPr/>
          <p:nvPr/>
        </p:nvSpPr>
        <p:spPr>
          <a:xfrm rot="18151234">
            <a:off x="5146267" y="4184582"/>
            <a:ext cx="1299209" cy="720090"/>
          </a:xfrm>
          <a:prstGeom prst="leftRightArrow">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smtClean="0"/>
              <a:t>Map/Bridge</a:t>
            </a:r>
            <a:endParaRPr lang="en-US" sz="1100" dirty="0"/>
          </a:p>
        </p:txBody>
      </p:sp>
      <p:sp>
        <p:nvSpPr>
          <p:cNvPr id="18" name="Left-Right Arrow 17"/>
          <p:cNvSpPr/>
          <p:nvPr/>
        </p:nvSpPr>
        <p:spPr>
          <a:xfrm rot="5400000">
            <a:off x="5949286" y="2297112"/>
            <a:ext cx="1299209" cy="720090"/>
          </a:xfrm>
          <a:prstGeom prst="leftRightArrow">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smtClean="0"/>
              <a:t>Map/Bridge</a:t>
            </a:r>
            <a:endParaRPr lang="en-US" sz="1100" dirty="0"/>
          </a:p>
        </p:txBody>
      </p:sp>
      <p:sp>
        <p:nvSpPr>
          <p:cNvPr id="19" name="Left-Right Arrow 18"/>
          <p:cNvSpPr/>
          <p:nvPr/>
        </p:nvSpPr>
        <p:spPr>
          <a:xfrm rot="1881944">
            <a:off x="4754710" y="2797728"/>
            <a:ext cx="1299209" cy="720090"/>
          </a:xfrm>
          <a:prstGeom prst="leftRightArrow">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smtClean="0"/>
              <a:t>Map/Bridge</a:t>
            </a:r>
            <a:endParaRPr lang="en-US" sz="1100" dirty="0"/>
          </a:p>
        </p:txBody>
      </p:sp>
      <p:sp>
        <p:nvSpPr>
          <p:cNvPr id="20" name="Left-Right Arrow 19"/>
          <p:cNvSpPr/>
          <p:nvPr/>
        </p:nvSpPr>
        <p:spPr>
          <a:xfrm rot="18581492">
            <a:off x="6915122" y="2723832"/>
            <a:ext cx="1299209" cy="720090"/>
          </a:xfrm>
          <a:prstGeom prst="leftRightArrow">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smtClean="0"/>
              <a:t>Map/Bridge</a:t>
            </a:r>
            <a:endParaRPr lang="en-US" sz="1100" dirty="0"/>
          </a:p>
        </p:txBody>
      </p:sp>
      <p:sp>
        <p:nvSpPr>
          <p:cNvPr id="21" name="Left-Right Arrow 20"/>
          <p:cNvSpPr/>
          <p:nvPr/>
        </p:nvSpPr>
        <p:spPr>
          <a:xfrm rot="3264445">
            <a:off x="6806537" y="4191438"/>
            <a:ext cx="1299209" cy="720090"/>
          </a:xfrm>
          <a:prstGeom prst="leftRightArrow">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smtClean="0"/>
              <a:t>Map/Bridge</a:t>
            </a:r>
            <a:endParaRPr lang="en-US" sz="1100" dirty="0"/>
          </a:p>
        </p:txBody>
      </p:sp>
      <p:sp>
        <p:nvSpPr>
          <p:cNvPr id="4" name="TextBox 3"/>
          <p:cNvSpPr txBox="1"/>
          <p:nvPr/>
        </p:nvSpPr>
        <p:spPr>
          <a:xfrm>
            <a:off x="5143053" y="798286"/>
            <a:ext cx="2597361" cy="369332"/>
          </a:xfrm>
          <a:prstGeom prst="rect">
            <a:avLst/>
          </a:prstGeom>
          <a:noFill/>
        </p:spPr>
        <p:txBody>
          <a:bodyPr wrap="none" rtlCol="0">
            <a:spAutoFit/>
          </a:bodyPr>
          <a:lstStyle/>
          <a:p>
            <a:r>
              <a:rPr lang="en-US" dirty="0" smtClean="0">
                <a:solidFill>
                  <a:srgbClr val="FF0000"/>
                </a:solidFill>
              </a:rPr>
              <a:t>Highlight O(N) vs. O(N^2)</a:t>
            </a:r>
            <a:endParaRPr lang="en-US" dirty="0">
              <a:solidFill>
                <a:srgbClr val="FF0000"/>
              </a:solidFill>
            </a:endParaRPr>
          </a:p>
        </p:txBody>
      </p:sp>
    </p:spTree>
    <p:extLst>
      <p:ext uri="{BB962C8B-B14F-4D97-AF65-F5344CB8AC3E}">
        <p14:creationId xmlns:p14="http://schemas.microsoft.com/office/powerpoint/2010/main" val="172164004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Relationship to DIKW Model</a:t>
            </a:r>
            <a:endParaRPr lang="en-US" dirty="0"/>
          </a:p>
        </p:txBody>
      </p:sp>
      <p:graphicFrame>
        <p:nvGraphicFramePr>
          <p:cNvPr id="6" name="Diagram 5"/>
          <p:cNvGraphicFramePr/>
          <p:nvPr>
            <p:extLst>
              <p:ext uri="{D42A27DB-BD31-4B8C-83A1-F6EECF244321}">
                <p14:modId xmlns:p14="http://schemas.microsoft.com/office/powerpoint/2010/main" val="2558511209"/>
              </p:ext>
            </p:extLst>
          </p:nvPr>
        </p:nvGraphicFramePr>
        <p:xfrm>
          <a:off x="644269" y="1417638"/>
          <a:ext cx="6431445" cy="478693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TextBox 6"/>
          <p:cNvSpPr txBox="1"/>
          <p:nvPr/>
        </p:nvSpPr>
        <p:spPr>
          <a:xfrm>
            <a:off x="457200" y="1417638"/>
            <a:ext cx="1843756" cy="1477328"/>
          </a:xfrm>
          <a:prstGeom prst="rect">
            <a:avLst/>
          </a:prstGeom>
          <a:noFill/>
        </p:spPr>
        <p:txBody>
          <a:bodyPr wrap="square" rtlCol="0">
            <a:spAutoFit/>
          </a:bodyPr>
          <a:lstStyle/>
          <a:p>
            <a:r>
              <a:rPr lang="en-US" dirty="0" smtClean="0"/>
              <a:t>Based on C. </a:t>
            </a:r>
            <a:r>
              <a:rPr lang="en-US" dirty="0" err="1" smtClean="0"/>
              <a:t>Zins</a:t>
            </a:r>
            <a:r>
              <a:rPr lang="en-US" dirty="0" smtClean="0"/>
              <a:t> definitions, </a:t>
            </a:r>
            <a:r>
              <a:rPr lang="fi-FI" dirty="0" smtClean="0"/>
              <a:t>DOI: 10.1002/asi.20508</a:t>
            </a:r>
            <a:endParaRPr lang="en-US" dirty="0" smtClean="0"/>
          </a:p>
          <a:p>
            <a:endParaRPr lang="en-US" dirty="0"/>
          </a:p>
        </p:txBody>
      </p:sp>
      <p:sp>
        <p:nvSpPr>
          <p:cNvPr id="3" name="Right Brace 2"/>
          <p:cNvSpPr/>
          <p:nvPr/>
        </p:nvSpPr>
        <p:spPr>
          <a:xfrm>
            <a:off x="7329714" y="3011714"/>
            <a:ext cx="181429" cy="3192857"/>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 name="Right Brace 7"/>
          <p:cNvSpPr/>
          <p:nvPr/>
        </p:nvSpPr>
        <p:spPr>
          <a:xfrm>
            <a:off x="7329714" y="1417637"/>
            <a:ext cx="181429" cy="1477329"/>
          </a:xfrm>
          <a:prstGeom prst="rightBrace">
            <a:avLst/>
          </a:prstGeom>
        </p:spPr>
        <p:style>
          <a:lnRef idx="2">
            <a:schemeClr val="accent2"/>
          </a:lnRef>
          <a:fillRef idx="0">
            <a:schemeClr val="accent2"/>
          </a:fillRef>
          <a:effectRef idx="1">
            <a:schemeClr val="accent2"/>
          </a:effectRef>
          <a:fontRef idx="minor">
            <a:schemeClr val="tx1"/>
          </a:fontRef>
        </p:style>
        <p:txBody>
          <a:bodyPr rtlCol="0" anchor="ctr"/>
          <a:lstStyle/>
          <a:p>
            <a:pPr algn="ctr"/>
            <a:endParaRPr lang="en-US"/>
          </a:p>
        </p:txBody>
      </p:sp>
      <p:sp>
        <p:nvSpPr>
          <p:cNvPr id="4" name="TextBox 3"/>
          <p:cNvSpPr txBox="1"/>
          <p:nvPr/>
        </p:nvSpPr>
        <p:spPr>
          <a:xfrm>
            <a:off x="7607906" y="1838480"/>
            <a:ext cx="1320005" cy="646331"/>
          </a:xfrm>
          <a:prstGeom prst="rect">
            <a:avLst/>
          </a:prstGeom>
          <a:noFill/>
        </p:spPr>
        <p:txBody>
          <a:bodyPr wrap="none" rtlCol="0">
            <a:spAutoFit/>
          </a:bodyPr>
          <a:lstStyle/>
          <a:p>
            <a:r>
              <a:rPr lang="en-US" dirty="0" smtClean="0"/>
              <a:t>Predictive</a:t>
            </a:r>
          </a:p>
          <a:p>
            <a:r>
              <a:rPr lang="en-US" dirty="0" smtClean="0"/>
              <a:t>Capabilities</a:t>
            </a:r>
            <a:endParaRPr lang="en-US" dirty="0"/>
          </a:p>
        </p:txBody>
      </p:sp>
      <p:sp>
        <p:nvSpPr>
          <p:cNvPr id="9" name="TextBox 8"/>
          <p:cNvSpPr txBox="1"/>
          <p:nvPr/>
        </p:nvSpPr>
        <p:spPr>
          <a:xfrm>
            <a:off x="7607906" y="4301070"/>
            <a:ext cx="1320005" cy="646331"/>
          </a:xfrm>
          <a:prstGeom prst="rect">
            <a:avLst/>
          </a:prstGeom>
          <a:noFill/>
        </p:spPr>
        <p:txBody>
          <a:bodyPr wrap="none" rtlCol="0">
            <a:spAutoFit/>
          </a:bodyPr>
          <a:lstStyle/>
          <a:p>
            <a:r>
              <a:rPr lang="en-US" dirty="0" smtClean="0"/>
              <a:t>Descriptive</a:t>
            </a:r>
          </a:p>
          <a:p>
            <a:r>
              <a:rPr lang="en-US" dirty="0" smtClean="0"/>
              <a:t>Capabilities</a:t>
            </a:r>
            <a:endParaRPr lang="en-US" dirty="0"/>
          </a:p>
        </p:txBody>
      </p:sp>
    </p:spTree>
    <p:extLst>
      <p:ext uri="{BB962C8B-B14F-4D97-AF65-F5344CB8AC3E}">
        <p14:creationId xmlns:p14="http://schemas.microsoft.com/office/powerpoint/2010/main" val="29995194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62125"/>
            <a:ext cx="8016240" cy="951569"/>
          </a:xfrm>
        </p:spPr>
        <p:txBody>
          <a:bodyPr>
            <a:normAutofit fontScale="90000"/>
          </a:bodyPr>
          <a:lstStyle/>
          <a:p>
            <a:r>
              <a:rPr lang="en-US" dirty="0" smtClean="0"/>
              <a:t>Core Concept: Comprehending Planned and Unplanned Threats</a:t>
            </a:r>
            <a:endParaRPr lang="en-US" dirty="0"/>
          </a:p>
        </p:txBody>
      </p:sp>
      <p:sp>
        <p:nvSpPr>
          <p:cNvPr id="3" name="Content Placeholder 2"/>
          <p:cNvSpPr>
            <a:spLocks noGrp="1"/>
          </p:cNvSpPr>
          <p:nvPr>
            <p:ph sz="half" idx="1"/>
          </p:nvPr>
        </p:nvSpPr>
        <p:spPr/>
        <p:txBody>
          <a:bodyPr>
            <a:normAutofit/>
          </a:bodyPr>
          <a:lstStyle/>
          <a:p>
            <a:r>
              <a:rPr lang="en-US" dirty="0" smtClean="0"/>
              <a:t>“All hazards” include man-made and natural disasters/system failures</a:t>
            </a:r>
          </a:p>
          <a:p>
            <a:pPr lvl="1"/>
            <a:r>
              <a:rPr lang="en-US" dirty="0" smtClean="0"/>
              <a:t>There is not always an actor involved (e.g. hurricane, system malfunction)</a:t>
            </a:r>
          </a:p>
          <a:p>
            <a:r>
              <a:rPr lang="en-US" dirty="0" smtClean="0"/>
              <a:t>Threat actors are not not only actors</a:t>
            </a:r>
          </a:p>
          <a:p>
            <a:pPr lvl="1"/>
            <a:r>
              <a:rPr lang="en-US" dirty="0" smtClean="0"/>
              <a:t>Non-malicious actors may constitute significant threat (e.g. spear-phishing victim, power plant operator)</a:t>
            </a:r>
          </a:p>
          <a:p>
            <a:pPr lvl="1"/>
            <a:r>
              <a:rPr lang="en-US" dirty="0" smtClean="0"/>
              <a:t>Defenders (e.g. system admins, law enforcement, medical staff) are also actors with defensive plans</a:t>
            </a:r>
          </a:p>
          <a:p>
            <a:pPr lvl="1"/>
            <a:r>
              <a:rPr lang="en-US" dirty="0" smtClean="0"/>
              <a:t>Victims are actors as well</a:t>
            </a:r>
          </a:p>
        </p:txBody>
      </p:sp>
    </p:spTree>
    <p:extLst>
      <p:ext uri="{BB962C8B-B14F-4D97-AF65-F5344CB8AC3E}">
        <p14:creationId xmlns:p14="http://schemas.microsoft.com/office/powerpoint/2010/main" val="231143481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ounded Rectangle 36"/>
          <p:cNvSpPr/>
          <p:nvPr/>
        </p:nvSpPr>
        <p:spPr>
          <a:xfrm>
            <a:off x="225660" y="2125503"/>
            <a:ext cx="2806916" cy="2627925"/>
          </a:xfrm>
          <a:prstGeom prst="roundRect">
            <a:avLst>
              <a:gd name="adj" fmla="val 6949"/>
            </a:avLst>
          </a:prstGeom>
        </p:spPr>
        <p:style>
          <a:lnRef idx="2">
            <a:schemeClr val="accent1"/>
          </a:lnRef>
          <a:fillRef idx="1">
            <a:schemeClr val="lt1"/>
          </a:fillRef>
          <a:effectRef idx="0">
            <a:schemeClr val="accent1"/>
          </a:effectRef>
          <a:fontRef idx="minor">
            <a:schemeClr val="dk1"/>
          </a:fontRef>
        </p:style>
        <p:txBody>
          <a:bodyPr rtlCol="0" anchor="b" anchorCtr="0"/>
          <a:lstStyle/>
          <a:p>
            <a:r>
              <a:rPr lang="en-US" dirty="0" smtClean="0"/>
              <a:t>Potential Effect</a:t>
            </a:r>
          </a:p>
        </p:txBody>
      </p:sp>
      <p:sp>
        <p:nvSpPr>
          <p:cNvPr id="24" name="Rounded Rectangle 23"/>
          <p:cNvSpPr/>
          <p:nvPr/>
        </p:nvSpPr>
        <p:spPr>
          <a:xfrm>
            <a:off x="3158059" y="2125504"/>
            <a:ext cx="5613831" cy="2627925"/>
          </a:xfrm>
          <a:prstGeom prst="roundRect">
            <a:avLst>
              <a:gd name="adj" fmla="val 6949"/>
            </a:avLst>
          </a:prstGeom>
        </p:spPr>
        <p:style>
          <a:lnRef idx="2">
            <a:schemeClr val="accent1"/>
          </a:lnRef>
          <a:fillRef idx="1">
            <a:schemeClr val="lt1"/>
          </a:fillRef>
          <a:effectRef idx="0">
            <a:schemeClr val="accent1"/>
          </a:effectRef>
          <a:fontRef idx="minor">
            <a:schemeClr val="dk1"/>
          </a:fontRef>
        </p:style>
        <p:txBody>
          <a:bodyPr rtlCol="0" anchor="b" anchorCtr="0"/>
          <a:lstStyle/>
          <a:p>
            <a:r>
              <a:rPr lang="en-US" dirty="0" smtClean="0"/>
              <a:t>	   Real World Effect</a:t>
            </a:r>
          </a:p>
        </p:txBody>
      </p:sp>
      <p:sp>
        <p:nvSpPr>
          <p:cNvPr id="5" name="Chevron 4"/>
          <p:cNvSpPr/>
          <p:nvPr/>
        </p:nvSpPr>
        <p:spPr>
          <a:xfrm>
            <a:off x="1818512" y="3142078"/>
            <a:ext cx="1339547" cy="454299"/>
          </a:xfrm>
          <a:prstGeom prst="chevron">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rPr>
              <a:t>Threat</a:t>
            </a:r>
            <a:endParaRPr lang="en-US" sz="1400" dirty="0">
              <a:solidFill>
                <a:schemeClr val="tx1"/>
              </a:solidFill>
            </a:endParaRPr>
          </a:p>
        </p:txBody>
      </p:sp>
      <p:sp>
        <p:nvSpPr>
          <p:cNvPr id="6" name="Chevron 5"/>
          <p:cNvSpPr/>
          <p:nvPr/>
        </p:nvSpPr>
        <p:spPr>
          <a:xfrm>
            <a:off x="384810" y="3142078"/>
            <a:ext cx="1496184" cy="454299"/>
          </a:xfrm>
          <a:prstGeom prst="chevron">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rPr>
              <a:t>Risk</a:t>
            </a:r>
            <a:endParaRPr lang="en-US" sz="1400" dirty="0">
              <a:solidFill>
                <a:schemeClr val="tx1"/>
              </a:solidFill>
            </a:endParaRPr>
          </a:p>
        </p:txBody>
      </p:sp>
      <p:sp>
        <p:nvSpPr>
          <p:cNvPr id="7" name="Chevron 6"/>
          <p:cNvSpPr/>
          <p:nvPr/>
        </p:nvSpPr>
        <p:spPr>
          <a:xfrm>
            <a:off x="4844743" y="3142078"/>
            <a:ext cx="1862788" cy="454299"/>
          </a:xfrm>
          <a:prstGeom prst="chevron">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rPr>
              <a:t>Consequence</a:t>
            </a:r>
            <a:endParaRPr lang="en-US" sz="1400" dirty="0">
              <a:solidFill>
                <a:schemeClr val="tx1"/>
              </a:solidFill>
            </a:endParaRPr>
          </a:p>
        </p:txBody>
      </p:sp>
      <p:sp>
        <p:nvSpPr>
          <p:cNvPr id="8" name="Chevron 7"/>
          <p:cNvSpPr/>
          <p:nvPr/>
        </p:nvSpPr>
        <p:spPr>
          <a:xfrm>
            <a:off x="6707531" y="3153599"/>
            <a:ext cx="1708090" cy="454299"/>
          </a:xfrm>
          <a:prstGeom prst="chevron">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rPr>
              <a:t>Impact on Objectives</a:t>
            </a:r>
            <a:endParaRPr lang="en-US" sz="1400" dirty="0">
              <a:solidFill>
                <a:schemeClr val="tx1"/>
              </a:solidFill>
            </a:endParaRPr>
          </a:p>
        </p:txBody>
      </p:sp>
      <p:sp>
        <p:nvSpPr>
          <p:cNvPr id="10" name="Oval 9"/>
          <p:cNvSpPr/>
          <p:nvPr/>
        </p:nvSpPr>
        <p:spPr>
          <a:xfrm>
            <a:off x="6598906" y="4002431"/>
            <a:ext cx="1836754" cy="609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Stakeholder</a:t>
            </a:r>
            <a:endParaRPr lang="en-US" sz="1600" dirty="0"/>
          </a:p>
        </p:txBody>
      </p:sp>
      <p:sp>
        <p:nvSpPr>
          <p:cNvPr id="12" name="Down Arrow 11"/>
          <p:cNvSpPr/>
          <p:nvPr/>
        </p:nvSpPr>
        <p:spPr>
          <a:xfrm>
            <a:off x="7356328" y="3648065"/>
            <a:ext cx="381000" cy="35436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hevron 12"/>
          <p:cNvSpPr/>
          <p:nvPr/>
        </p:nvSpPr>
        <p:spPr>
          <a:xfrm>
            <a:off x="3158059" y="3153599"/>
            <a:ext cx="1686684" cy="454299"/>
          </a:xfrm>
          <a:prstGeom prst="chevron">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rPr>
              <a:t>Incident</a:t>
            </a:r>
            <a:endParaRPr lang="en-US" sz="1400" dirty="0">
              <a:solidFill>
                <a:schemeClr val="tx1"/>
              </a:solidFill>
            </a:endParaRPr>
          </a:p>
        </p:txBody>
      </p:sp>
      <p:sp>
        <p:nvSpPr>
          <p:cNvPr id="15" name="Down Arrow 14"/>
          <p:cNvSpPr/>
          <p:nvPr/>
        </p:nvSpPr>
        <p:spPr>
          <a:xfrm>
            <a:off x="1002030" y="2838501"/>
            <a:ext cx="381000" cy="30357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Chevron 15"/>
          <p:cNvSpPr/>
          <p:nvPr/>
        </p:nvSpPr>
        <p:spPr>
          <a:xfrm>
            <a:off x="1752105" y="1389814"/>
            <a:ext cx="1534616" cy="454299"/>
          </a:xfrm>
          <a:prstGeom prst="chevron">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rPr>
              <a:t>Capability</a:t>
            </a:r>
            <a:endParaRPr lang="en-US" sz="1400" dirty="0">
              <a:solidFill>
                <a:schemeClr val="tx1"/>
              </a:solidFill>
            </a:endParaRPr>
          </a:p>
        </p:txBody>
      </p:sp>
      <p:sp>
        <p:nvSpPr>
          <p:cNvPr id="17" name="Down Arrow 16"/>
          <p:cNvSpPr/>
          <p:nvPr/>
        </p:nvSpPr>
        <p:spPr>
          <a:xfrm>
            <a:off x="2328913" y="1861250"/>
            <a:ext cx="381000" cy="129929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Chevron 17"/>
          <p:cNvSpPr/>
          <p:nvPr/>
        </p:nvSpPr>
        <p:spPr>
          <a:xfrm>
            <a:off x="337569" y="1388480"/>
            <a:ext cx="1480944" cy="454299"/>
          </a:xfrm>
          <a:prstGeom prst="chevron">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rPr>
              <a:t>Plan</a:t>
            </a:r>
            <a:endParaRPr lang="en-US" sz="1400" dirty="0">
              <a:solidFill>
                <a:schemeClr val="tx1"/>
              </a:solidFill>
            </a:endParaRPr>
          </a:p>
        </p:txBody>
      </p:sp>
      <p:sp>
        <p:nvSpPr>
          <p:cNvPr id="19" name="Oval 18"/>
          <p:cNvSpPr/>
          <p:nvPr/>
        </p:nvSpPr>
        <p:spPr>
          <a:xfrm>
            <a:off x="428914" y="422810"/>
            <a:ext cx="1447800" cy="609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Intent</a:t>
            </a:r>
            <a:endParaRPr lang="en-US" sz="1400" dirty="0"/>
          </a:p>
        </p:txBody>
      </p:sp>
      <p:sp>
        <p:nvSpPr>
          <p:cNvPr id="20" name="Down Arrow 19"/>
          <p:cNvSpPr/>
          <p:nvPr/>
        </p:nvSpPr>
        <p:spPr>
          <a:xfrm>
            <a:off x="966124" y="1032410"/>
            <a:ext cx="381000" cy="32438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p:cNvSpPr txBox="1"/>
          <p:nvPr/>
        </p:nvSpPr>
        <p:spPr>
          <a:xfrm>
            <a:off x="2519413" y="525479"/>
            <a:ext cx="1303434" cy="338554"/>
          </a:xfrm>
          <a:prstGeom prst="rect">
            <a:avLst/>
          </a:prstGeom>
          <a:noFill/>
        </p:spPr>
        <p:txBody>
          <a:bodyPr wrap="none" rtlCol="0">
            <a:spAutoFit/>
          </a:bodyPr>
          <a:lstStyle/>
          <a:p>
            <a:r>
              <a:rPr lang="en-US" sz="1600" dirty="0" smtClean="0"/>
              <a:t>Threat Actor</a:t>
            </a:r>
            <a:endParaRPr lang="en-US" sz="1600" dirty="0"/>
          </a:p>
        </p:txBody>
      </p:sp>
      <p:pic>
        <p:nvPicPr>
          <p:cNvPr id="32" name="Picture 31"/>
          <p:cNvPicPr>
            <a:picLocks noChangeAspect="1"/>
          </p:cNvPicPr>
          <p:nvPr/>
        </p:nvPicPr>
        <p:blipFill>
          <a:blip r:embed="rId2"/>
          <a:stretch>
            <a:fillRect/>
          </a:stretch>
        </p:blipFill>
        <p:spPr>
          <a:xfrm>
            <a:off x="522977" y="4946523"/>
            <a:ext cx="958105" cy="958105"/>
          </a:xfrm>
          <a:prstGeom prst="rect">
            <a:avLst/>
          </a:prstGeom>
        </p:spPr>
      </p:pic>
      <p:sp>
        <p:nvSpPr>
          <p:cNvPr id="34" name="Chevron 33"/>
          <p:cNvSpPr/>
          <p:nvPr/>
        </p:nvSpPr>
        <p:spPr>
          <a:xfrm>
            <a:off x="1646468" y="5123323"/>
            <a:ext cx="1561480" cy="454299"/>
          </a:xfrm>
          <a:prstGeom prst="chevron">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rPr>
              <a:t>Potential Event</a:t>
            </a:r>
            <a:endParaRPr lang="en-US" sz="1400" dirty="0">
              <a:solidFill>
                <a:schemeClr val="tx1"/>
              </a:solidFill>
            </a:endParaRPr>
          </a:p>
        </p:txBody>
      </p:sp>
      <p:sp>
        <p:nvSpPr>
          <p:cNvPr id="36" name="Down Arrow 35"/>
          <p:cNvSpPr/>
          <p:nvPr/>
        </p:nvSpPr>
        <p:spPr>
          <a:xfrm flipV="1">
            <a:off x="3536063" y="3596376"/>
            <a:ext cx="381000" cy="150476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 name="Picture 38"/>
          <p:cNvPicPr>
            <a:picLocks noChangeAspect="1"/>
          </p:cNvPicPr>
          <p:nvPr/>
        </p:nvPicPr>
        <p:blipFill>
          <a:blip r:embed="rId3"/>
          <a:stretch>
            <a:fillRect/>
          </a:stretch>
        </p:blipFill>
        <p:spPr>
          <a:xfrm>
            <a:off x="1940105" y="543602"/>
            <a:ext cx="579308" cy="579308"/>
          </a:xfrm>
          <a:prstGeom prst="rect">
            <a:avLst/>
          </a:prstGeom>
        </p:spPr>
      </p:pic>
      <p:sp>
        <p:nvSpPr>
          <p:cNvPr id="26" name="Chevron 25"/>
          <p:cNvSpPr/>
          <p:nvPr/>
        </p:nvSpPr>
        <p:spPr>
          <a:xfrm>
            <a:off x="3251852" y="1386514"/>
            <a:ext cx="1499097" cy="454299"/>
          </a:xfrm>
          <a:prstGeom prst="chevron">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rPr>
              <a:t>Act</a:t>
            </a:r>
            <a:endParaRPr lang="en-US" sz="1400" dirty="0">
              <a:solidFill>
                <a:schemeClr val="tx1"/>
              </a:solidFill>
            </a:endParaRPr>
          </a:p>
        </p:txBody>
      </p:sp>
      <p:sp>
        <p:nvSpPr>
          <p:cNvPr id="27" name="Down Arrow 26"/>
          <p:cNvSpPr/>
          <p:nvPr/>
        </p:nvSpPr>
        <p:spPr>
          <a:xfrm>
            <a:off x="3536063" y="1840813"/>
            <a:ext cx="381000" cy="134253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p:cNvSpPr txBox="1"/>
          <p:nvPr/>
        </p:nvSpPr>
        <p:spPr>
          <a:xfrm>
            <a:off x="1398749" y="5581463"/>
            <a:ext cx="3352200" cy="646331"/>
          </a:xfrm>
          <a:prstGeom prst="rect">
            <a:avLst/>
          </a:prstGeom>
          <a:noFill/>
        </p:spPr>
        <p:txBody>
          <a:bodyPr wrap="none" rtlCol="0">
            <a:spAutoFit/>
          </a:bodyPr>
          <a:lstStyle/>
          <a:p>
            <a:r>
              <a:rPr lang="en-US" dirty="0"/>
              <a:t>Natural event or System failure</a:t>
            </a:r>
          </a:p>
          <a:p>
            <a:endParaRPr lang="en-US" dirty="0"/>
          </a:p>
        </p:txBody>
      </p:sp>
      <p:sp>
        <p:nvSpPr>
          <p:cNvPr id="28" name="Chevron 27"/>
          <p:cNvSpPr/>
          <p:nvPr/>
        </p:nvSpPr>
        <p:spPr>
          <a:xfrm>
            <a:off x="3172565" y="5123323"/>
            <a:ext cx="1561480" cy="454299"/>
          </a:xfrm>
          <a:prstGeom prst="chevron">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rPr>
              <a:t>Actual Event</a:t>
            </a:r>
            <a:endParaRPr lang="en-US" sz="1400" dirty="0">
              <a:solidFill>
                <a:schemeClr val="tx1"/>
              </a:solidFill>
            </a:endParaRPr>
          </a:p>
        </p:txBody>
      </p:sp>
      <p:sp>
        <p:nvSpPr>
          <p:cNvPr id="29" name="Down Arrow 28"/>
          <p:cNvSpPr/>
          <p:nvPr/>
        </p:nvSpPr>
        <p:spPr>
          <a:xfrm flipV="1">
            <a:off x="2328913" y="3607898"/>
            <a:ext cx="381000" cy="150476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Down Arrow 29"/>
          <p:cNvSpPr/>
          <p:nvPr/>
        </p:nvSpPr>
        <p:spPr>
          <a:xfrm rot="12503509">
            <a:off x="1760385" y="1794476"/>
            <a:ext cx="381000" cy="60429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304800" y="2228901"/>
            <a:ext cx="1725930" cy="609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Vulnerability</a:t>
            </a:r>
            <a:endParaRPr lang="en-US" sz="1400" dirty="0"/>
          </a:p>
        </p:txBody>
      </p:sp>
      <p:pic>
        <p:nvPicPr>
          <p:cNvPr id="1026" name="Picture 2" descr="C:\Users\Cory\AppData\Local\Microsoft\Windows\Temporary Internet Files\Content.IE5\821PE7H2\MC900432626[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25564" y="4612031"/>
            <a:ext cx="1072024" cy="1072024"/>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http://img829.imageshack.us/img829/6523/1245857062xtxjvi.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03020" y="1930132"/>
            <a:ext cx="1191771" cy="11887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283169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3" name="Picture 9" descr="http://media4.picsearch.com/is?Dd9p29yqStp5xNeCYttYqEmOkm-cEo34fAij0YSChfU&amp;height=19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33063" y="2666064"/>
            <a:ext cx="3248025" cy="1819275"/>
          </a:xfrm>
          <a:prstGeom prst="rect">
            <a:avLst/>
          </a:prstGeom>
          <a:noFill/>
          <a:effectLst>
            <a:softEdge rad="152400"/>
          </a:effectLst>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464848" y="229314"/>
            <a:ext cx="8016240" cy="951569"/>
          </a:xfrm>
        </p:spPr>
        <p:txBody>
          <a:bodyPr>
            <a:normAutofit fontScale="90000"/>
          </a:bodyPr>
          <a:lstStyle/>
          <a:p>
            <a:r>
              <a:rPr lang="en-US" dirty="0" smtClean="0"/>
              <a:t>Core Concept: Attacker/Defender Symmetry</a:t>
            </a:r>
            <a:endParaRPr lang="en-US" dirty="0"/>
          </a:p>
        </p:txBody>
      </p:sp>
      <p:sp>
        <p:nvSpPr>
          <p:cNvPr id="3" name="Content Placeholder 2"/>
          <p:cNvSpPr>
            <a:spLocks noGrp="1"/>
          </p:cNvSpPr>
          <p:nvPr>
            <p:ph sz="half" idx="1"/>
          </p:nvPr>
        </p:nvSpPr>
        <p:spPr>
          <a:xfrm>
            <a:off x="457200" y="1453931"/>
            <a:ext cx="4300415" cy="4499830"/>
          </a:xfrm>
        </p:spPr>
        <p:txBody>
          <a:bodyPr>
            <a:normAutofit fontScale="92500" lnSpcReduction="20000"/>
          </a:bodyPr>
          <a:lstStyle/>
          <a:p>
            <a:r>
              <a:rPr lang="en-US" dirty="0"/>
              <a:t>Attack perspective:</a:t>
            </a:r>
          </a:p>
          <a:p>
            <a:pPr lvl="1"/>
            <a:r>
              <a:rPr lang="en-US" dirty="0"/>
              <a:t>Defender: Attackers/hazards are threats</a:t>
            </a:r>
          </a:p>
          <a:p>
            <a:pPr lvl="1"/>
            <a:r>
              <a:rPr lang="en-US" dirty="0"/>
              <a:t>Attacker: Targets are opportunities</a:t>
            </a:r>
          </a:p>
          <a:p>
            <a:r>
              <a:rPr lang="en-US" dirty="0"/>
              <a:t>Defense perspective: </a:t>
            </a:r>
          </a:p>
          <a:p>
            <a:pPr lvl="1"/>
            <a:r>
              <a:rPr lang="en-US" dirty="0"/>
              <a:t>Attacker: Successful defense is a threat to the intentions/objectives</a:t>
            </a:r>
          </a:p>
          <a:p>
            <a:pPr lvl="1"/>
            <a:r>
              <a:rPr lang="en-US" dirty="0"/>
              <a:t>Defender: Maintaining effective defensive posture is an opportunity</a:t>
            </a:r>
          </a:p>
          <a:p>
            <a:r>
              <a:rPr lang="en-US" dirty="0"/>
              <a:t>Threat vs. Opportunity is in the eye of the </a:t>
            </a:r>
            <a:r>
              <a:rPr lang="en-US" dirty="0" smtClean="0"/>
              <a:t>emoticon – </a:t>
            </a:r>
            <a:r>
              <a:rPr lang="en-US" dirty="0"/>
              <a:t>it is not </a:t>
            </a:r>
            <a:r>
              <a:rPr lang="en-US" dirty="0" err="1" smtClean="0"/>
              <a:t>sufficent</a:t>
            </a:r>
            <a:r>
              <a:rPr lang="en-US" dirty="0" smtClean="0"/>
              <a:t> </a:t>
            </a:r>
            <a:r>
              <a:rPr lang="en-US" dirty="0"/>
              <a:t>to create static classifications</a:t>
            </a:r>
          </a:p>
          <a:p>
            <a:endParaRPr lang="en-US" sz="2000" dirty="0"/>
          </a:p>
        </p:txBody>
      </p:sp>
      <p:sp>
        <p:nvSpPr>
          <p:cNvPr id="5" name="Rounded Rectangle 4"/>
          <p:cNvSpPr/>
          <p:nvPr/>
        </p:nvSpPr>
        <p:spPr>
          <a:xfrm>
            <a:off x="6816479" y="3260244"/>
            <a:ext cx="2110154" cy="630913"/>
          </a:xfrm>
          <a:prstGeom prst="roundRect">
            <a:avLst/>
          </a:prstGeom>
          <a:solidFill>
            <a:schemeClr val="bg1">
              <a:lumMod val="95000"/>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chemeClr val="tx2"/>
                </a:solidFill>
              </a:rPr>
              <a:t>Capability to disrupt the power grid</a:t>
            </a:r>
            <a:endParaRPr lang="en-US" sz="1600" dirty="0">
              <a:solidFill>
                <a:schemeClr val="tx2"/>
              </a:solidFill>
            </a:endParaRPr>
          </a:p>
        </p:txBody>
      </p:sp>
      <p:sp>
        <p:nvSpPr>
          <p:cNvPr id="6" name="Oval Callout 5"/>
          <p:cNvSpPr/>
          <p:nvPr/>
        </p:nvSpPr>
        <p:spPr>
          <a:xfrm>
            <a:off x="6816479" y="2303774"/>
            <a:ext cx="1867902" cy="637907"/>
          </a:xfrm>
          <a:prstGeom prst="wedgeEllipseCallout">
            <a:avLst>
              <a:gd name="adj1" fmla="val -73728"/>
              <a:gd name="adj2" fmla="val -118503"/>
            </a:avLst>
          </a:prstGeom>
          <a:solidFill>
            <a:schemeClr val="tx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Opportunity!</a:t>
            </a:r>
            <a:endParaRPr lang="en-US" sz="1600" dirty="0"/>
          </a:p>
        </p:txBody>
      </p:sp>
      <p:sp>
        <p:nvSpPr>
          <p:cNvPr id="10" name="Oval Callout 9"/>
          <p:cNvSpPr/>
          <p:nvPr/>
        </p:nvSpPr>
        <p:spPr>
          <a:xfrm>
            <a:off x="5327140" y="4285103"/>
            <a:ext cx="1361527" cy="754258"/>
          </a:xfrm>
          <a:prstGeom prst="wedgeEllipseCallout">
            <a:avLst>
              <a:gd name="adj1" fmla="val 101851"/>
              <a:gd name="adj2" fmla="val 35509"/>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Threat!</a:t>
            </a:r>
            <a:endParaRPr lang="en-US" sz="1600" dirty="0"/>
          </a:p>
        </p:txBody>
      </p:sp>
      <p:pic>
        <p:nvPicPr>
          <p:cNvPr id="13" name="Picture 12"/>
          <p:cNvPicPr>
            <a:picLocks noChangeAspect="1"/>
          </p:cNvPicPr>
          <p:nvPr/>
        </p:nvPicPr>
        <p:blipFill>
          <a:blip r:embed="rId4"/>
          <a:stretch>
            <a:fillRect/>
          </a:stretch>
        </p:blipFill>
        <p:spPr>
          <a:xfrm>
            <a:off x="7155987" y="4493081"/>
            <a:ext cx="1625600" cy="1625600"/>
          </a:xfrm>
          <a:prstGeom prst="rect">
            <a:avLst/>
          </a:prstGeom>
        </p:spPr>
      </p:pic>
      <p:pic>
        <p:nvPicPr>
          <p:cNvPr id="14" name="Picture 13"/>
          <p:cNvPicPr>
            <a:picLocks noChangeAspect="1"/>
          </p:cNvPicPr>
          <p:nvPr/>
        </p:nvPicPr>
        <p:blipFill>
          <a:blip r:embed="rId5"/>
          <a:stretch>
            <a:fillRect/>
          </a:stretch>
        </p:blipFill>
        <p:spPr>
          <a:xfrm>
            <a:off x="4757615" y="1040464"/>
            <a:ext cx="1625600" cy="1625600"/>
          </a:xfrm>
          <a:prstGeom prst="rect">
            <a:avLst/>
          </a:prstGeom>
        </p:spPr>
      </p:pic>
    </p:spTree>
    <p:extLst>
      <p:ext uri="{BB962C8B-B14F-4D97-AF65-F5344CB8AC3E}">
        <p14:creationId xmlns:p14="http://schemas.microsoft.com/office/powerpoint/2010/main" val="235567358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 Space</a:t>
            </a:r>
            <a:endParaRPr lang="en-US" dirty="0"/>
          </a:p>
        </p:txBody>
      </p:sp>
      <p:sp>
        <p:nvSpPr>
          <p:cNvPr id="3" name="Content Placeholder 2"/>
          <p:cNvSpPr>
            <a:spLocks noGrp="1"/>
          </p:cNvSpPr>
          <p:nvPr>
            <p:ph sz="half" idx="1"/>
          </p:nvPr>
        </p:nvSpPr>
        <p:spPr/>
        <p:txBody>
          <a:bodyPr>
            <a:normAutofit/>
          </a:bodyPr>
          <a:lstStyle/>
          <a:p>
            <a:r>
              <a:rPr lang="en-US" dirty="0" smtClean="0"/>
              <a:t>There is a critical need to understand and mitigate threats and risks</a:t>
            </a:r>
          </a:p>
          <a:p>
            <a:r>
              <a:rPr lang="en-US" dirty="0" smtClean="0"/>
              <a:t>Landscape </a:t>
            </a:r>
            <a:r>
              <a:rPr lang="en-US" dirty="0" smtClean="0"/>
              <a:t>of threats </a:t>
            </a:r>
            <a:r>
              <a:rPr lang="en-US" dirty="0" smtClean="0"/>
              <a:t>is </a:t>
            </a:r>
            <a:r>
              <a:rPr lang="en-US" dirty="0" smtClean="0"/>
              <a:t>changing</a:t>
            </a:r>
          </a:p>
          <a:p>
            <a:pPr lvl="1"/>
            <a:r>
              <a:rPr lang="en-US" dirty="0" smtClean="0"/>
              <a:t>Multiple attack vectors, cyber and other</a:t>
            </a:r>
          </a:p>
          <a:p>
            <a:pPr lvl="1"/>
            <a:r>
              <a:rPr lang="en-US" dirty="0" smtClean="0"/>
              <a:t>Advanced threats utilize multiple vulnerabilities</a:t>
            </a:r>
          </a:p>
          <a:p>
            <a:r>
              <a:rPr lang="en-US" dirty="0" smtClean="0"/>
              <a:t>No comprehensive consistent semantic framework</a:t>
            </a:r>
          </a:p>
          <a:p>
            <a:pPr lvl="1"/>
            <a:r>
              <a:rPr lang="en-US" dirty="0" smtClean="0"/>
              <a:t>Existing systems (such as corporate GRC solutions) allow insular treatment of threat/risk relationships</a:t>
            </a:r>
          </a:p>
          <a:p>
            <a:pPr lvl="1"/>
            <a:r>
              <a:rPr lang="en-US" dirty="0" smtClean="0"/>
              <a:t>Comprehensive system would allow system-of-systems interoperability (private/private, public/private)</a:t>
            </a:r>
          </a:p>
          <a:p>
            <a:endParaRPr lang="en-US" dirty="0"/>
          </a:p>
        </p:txBody>
      </p:sp>
    </p:spTree>
    <p:extLst>
      <p:ext uri="{BB962C8B-B14F-4D97-AF65-F5344CB8AC3E}">
        <p14:creationId xmlns:p14="http://schemas.microsoft.com/office/powerpoint/2010/main" val="135581892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Core Concept: Actor Capabilities</a:t>
            </a:r>
            <a:endParaRPr lang="en-US" dirty="0"/>
          </a:p>
        </p:txBody>
      </p:sp>
      <p:sp>
        <p:nvSpPr>
          <p:cNvPr id="3" name="Content Placeholder 2"/>
          <p:cNvSpPr>
            <a:spLocks noGrp="1"/>
          </p:cNvSpPr>
          <p:nvPr>
            <p:ph sz="half" idx="1"/>
          </p:nvPr>
        </p:nvSpPr>
        <p:spPr/>
        <p:txBody>
          <a:bodyPr>
            <a:normAutofit/>
          </a:bodyPr>
          <a:lstStyle/>
          <a:p>
            <a:r>
              <a:rPr lang="en-US" dirty="0" smtClean="0"/>
              <a:t>Limiting actors to a static or single role in a specific scenarios is not helpful</a:t>
            </a:r>
          </a:p>
          <a:p>
            <a:pPr lvl="1"/>
            <a:r>
              <a:rPr lang="en-US" dirty="0" smtClean="0"/>
              <a:t>Defensive actors may use offensive actions and plans to achieve defense objectives</a:t>
            </a:r>
          </a:p>
          <a:p>
            <a:pPr lvl="1"/>
            <a:r>
              <a:rPr lang="en-US" dirty="0" smtClean="0"/>
              <a:t>Attackers may use defensive actions for ensuring OPSEC for the plan</a:t>
            </a:r>
          </a:p>
          <a:p>
            <a:pPr lvl="1"/>
            <a:r>
              <a:rPr lang="en-US" dirty="0" smtClean="0"/>
              <a:t>Bystanders may support defensive or offensive plans or actions</a:t>
            </a:r>
          </a:p>
          <a:p>
            <a:r>
              <a:rPr lang="en-US" dirty="0" smtClean="0"/>
              <a:t>Capabilities are a better way to characterize actors</a:t>
            </a:r>
          </a:p>
          <a:p>
            <a:pPr lvl="1"/>
            <a:r>
              <a:rPr lang="en-US" dirty="0" smtClean="0"/>
              <a:t>Capabilities may include offensive, defensive, and other abilities</a:t>
            </a:r>
          </a:p>
          <a:p>
            <a:pPr lvl="1"/>
            <a:r>
              <a:rPr lang="en-US" dirty="0" smtClean="0"/>
              <a:t>Actors can leverage capabilities in executing plans</a:t>
            </a:r>
            <a:endParaRPr lang="en-US" dirty="0"/>
          </a:p>
        </p:txBody>
      </p:sp>
    </p:spTree>
    <p:extLst>
      <p:ext uri="{BB962C8B-B14F-4D97-AF65-F5344CB8AC3E}">
        <p14:creationId xmlns:p14="http://schemas.microsoft.com/office/powerpoint/2010/main" val="35677075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 Placeholder 3"/>
          <p:cNvSpPr>
            <a:spLocks noGrp="1"/>
          </p:cNvSpPr>
          <p:nvPr>
            <p:ph type="body" idx="1"/>
          </p:nvPr>
        </p:nvSpPr>
        <p:spPr/>
        <p:txBody>
          <a:bodyPr/>
          <a:lstStyle/>
          <a:p>
            <a:r>
              <a:rPr lang="en-US" dirty="0" smtClean="0"/>
              <a:t>Example Scenario</a:t>
            </a:r>
            <a:endParaRPr lang="en-US" dirty="0"/>
          </a:p>
        </p:txBody>
      </p:sp>
      <p:sp>
        <p:nvSpPr>
          <p:cNvPr id="5" name="Text Placeholder 4"/>
          <p:cNvSpPr>
            <a:spLocks noGrp="1"/>
          </p:cNvSpPr>
          <p:nvPr>
            <p:ph type="body" idx="10"/>
          </p:nvPr>
        </p:nvSpPr>
        <p:spPr>
          <a:xfrm>
            <a:off x="685800" y="3327770"/>
            <a:ext cx="7772400" cy="397932"/>
          </a:xfrm>
        </p:spPr>
        <p:txBody>
          <a:bodyPr/>
          <a:lstStyle/>
          <a:p>
            <a:endParaRPr lang="en-US" dirty="0"/>
          </a:p>
        </p:txBody>
      </p:sp>
    </p:spTree>
    <p:extLst>
      <p:ext uri="{BB962C8B-B14F-4D97-AF65-F5344CB8AC3E}">
        <p14:creationId xmlns:p14="http://schemas.microsoft.com/office/powerpoint/2010/main" val="917848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64848" y="240072"/>
            <a:ext cx="8016240" cy="951569"/>
          </a:xfrm>
        </p:spPr>
        <p:txBody>
          <a:bodyPr>
            <a:normAutofit fontScale="90000"/>
          </a:bodyPr>
          <a:lstStyle/>
          <a:p>
            <a:r>
              <a:rPr lang="en-US" dirty="0" smtClean="0"/>
              <a:t>Example Scenario: Coordinated Power Grid Attack</a:t>
            </a:r>
            <a:endParaRPr lang="en-US" dirty="0"/>
          </a:p>
        </p:txBody>
      </p:sp>
      <p:sp>
        <p:nvSpPr>
          <p:cNvPr id="6" name="Content Placeholder 5"/>
          <p:cNvSpPr>
            <a:spLocks noGrp="1"/>
          </p:cNvSpPr>
          <p:nvPr>
            <p:ph sz="half" idx="1"/>
          </p:nvPr>
        </p:nvSpPr>
        <p:spPr>
          <a:xfrm>
            <a:off x="457200" y="1453931"/>
            <a:ext cx="4300415" cy="4499830"/>
          </a:xfrm>
        </p:spPr>
        <p:txBody>
          <a:bodyPr>
            <a:normAutofit/>
          </a:bodyPr>
          <a:lstStyle/>
          <a:p>
            <a:r>
              <a:rPr lang="en-US" dirty="0" smtClean="0"/>
              <a:t>Attack</a:t>
            </a:r>
          </a:p>
          <a:p>
            <a:pPr lvl="1"/>
            <a:r>
              <a:rPr lang="en-US" dirty="0" smtClean="0"/>
              <a:t>Laptop with access credentials is stolen</a:t>
            </a:r>
          </a:p>
          <a:p>
            <a:pPr lvl="1"/>
            <a:r>
              <a:rPr lang="en-US" dirty="0" smtClean="0"/>
              <a:t>Grid industrial control system is compromised in Cyber attack</a:t>
            </a:r>
          </a:p>
          <a:p>
            <a:pPr lvl="1"/>
            <a:r>
              <a:rPr lang="en-US" dirty="0" smtClean="0"/>
              <a:t>Physical attack on substation disrupts power</a:t>
            </a:r>
          </a:p>
          <a:p>
            <a:pPr lvl="1"/>
            <a:r>
              <a:rPr lang="en-US" dirty="0" smtClean="0"/>
              <a:t>Compromised system cascades failure</a:t>
            </a:r>
          </a:p>
          <a:p>
            <a:pPr lvl="1"/>
            <a:r>
              <a:rPr lang="en-US" dirty="0" smtClean="0"/>
              <a:t>Physical infrastructure damaged</a:t>
            </a:r>
          </a:p>
          <a:p>
            <a:endParaRPr lang="en-US" dirty="0"/>
          </a:p>
        </p:txBody>
      </p:sp>
      <p:sp>
        <p:nvSpPr>
          <p:cNvPr id="7" name="Content Placeholder 5"/>
          <p:cNvSpPr txBox="1">
            <a:spLocks/>
          </p:cNvSpPr>
          <p:nvPr/>
        </p:nvSpPr>
        <p:spPr>
          <a:xfrm>
            <a:off x="4575907" y="1453931"/>
            <a:ext cx="4300415" cy="4499830"/>
          </a:xfrm>
          <a:prstGeom prst="rect">
            <a:avLst/>
          </a:prstGeom>
        </p:spPr>
        <p:txBody>
          <a:bodyPr>
            <a:normAutofit lnSpcReduction="10000"/>
          </a:bodyPr>
          <a:lstStyle>
            <a:lvl1pPr marL="342900" indent="-342900" algn="l" defTabSz="457200" rtl="0" eaLnBrk="1" latinLnBrk="0" hangingPunct="1">
              <a:spcBef>
                <a:spcPct val="20000"/>
              </a:spcBef>
              <a:buClr>
                <a:srgbClr val="149DEB"/>
              </a:buClr>
              <a:buSzPct val="110000"/>
              <a:buFont typeface="Lucida Grande"/>
              <a:buChar char="»"/>
              <a:defRPr sz="2400" b="0" i="0" kern="1200">
                <a:solidFill>
                  <a:srgbClr val="0D0D0D"/>
                </a:solidFill>
                <a:latin typeface="Century Gothic"/>
                <a:ea typeface="+mn-ea"/>
                <a:cs typeface="Century Gothic"/>
              </a:defRPr>
            </a:lvl1pPr>
            <a:lvl2pPr marL="742950" indent="-285750" algn="l" defTabSz="457200" rtl="0" eaLnBrk="1" latinLnBrk="0" hangingPunct="1">
              <a:spcBef>
                <a:spcPct val="20000"/>
              </a:spcBef>
              <a:buClr>
                <a:srgbClr val="149DEB"/>
              </a:buClr>
              <a:buFont typeface="Arial"/>
              <a:buChar char="•"/>
              <a:defRPr sz="2000" b="0" i="0" kern="1200">
                <a:solidFill>
                  <a:srgbClr val="0D0D0D"/>
                </a:solidFill>
                <a:latin typeface="Century Gothic"/>
                <a:ea typeface="+mn-ea"/>
                <a:cs typeface="Century Gothic"/>
              </a:defRPr>
            </a:lvl2pPr>
            <a:lvl3pPr marL="1143000" indent="-228600" algn="l" defTabSz="457200" rtl="0" eaLnBrk="1" latinLnBrk="0" hangingPunct="1">
              <a:spcBef>
                <a:spcPct val="20000"/>
              </a:spcBef>
              <a:buClr>
                <a:srgbClr val="149DEB"/>
              </a:buClr>
              <a:buFont typeface="Lucida Grande"/>
              <a:buChar char="–"/>
              <a:defRPr sz="1800" b="0" i="0" kern="1200">
                <a:solidFill>
                  <a:srgbClr val="0D0D0D"/>
                </a:solidFill>
                <a:latin typeface="Century Gothic"/>
                <a:ea typeface="+mn-ea"/>
                <a:cs typeface="Century Gothic"/>
              </a:defRPr>
            </a:lvl3pPr>
            <a:lvl4pPr marL="1600200" indent="-228600" algn="l" defTabSz="457200" rtl="0" eaLnBrk="1" latinLnBrk="0" hangingPunct="1">
              <a:spcBef>
                <a:spcPct val="20000"/>
              </a:spcBef>
              <a:buClr>
                <a:srgbClr val="149DEB"/>
              </a:buClr>
              <a:buFont typeface="Arial"/>
              <a:buChar char="•"/>
              <a:defRPr sz="1600" b="0" i="0" kern="1200">
                <a:solidFill>
                  <a:srgbClr val="0D0D0D"/>
                </a:solidFill>
                <a:latin typeface="Century Gothic"/>
                <a:ea typeface="+mn-ea"/>
                <a:cs typeface="Century Gothic"/>
              </a:defRPr>
            </a:lvl4pPr>
            <a:lvl5pPr marL="2057400" indent="-228600" algn="l" defTabSz="457200" rtl="0" eaLnBrk="1" latinLnBrk="0" hangingPunct="1">
              <a:spcBef>
                <a:spcPct val="20000"/>
              </a:spcBef>
              <a:buClr>
                <a:srgbClr val="149DEB"/>
              </a:buClr>
              <a:buFont typeface="Lucida Grande"/>
              <a:buChar char="»"/>
              <a:defRPr sz="1600" b="0" i="0" kern="1200">
                <a:solidFill>
                  <a:srgbClr val="0D0D0D"/>
                </a:solidFill>
                <a:latin typeface="Century Gothic"/>
                <a:ea typeface="+mn-ea"/>
                <a:cs typeface="Century Gothic"/>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r>
              <a:rPr lang="en-US" dirty="0"/>
              <a:t>Potential Mitigations</a:t>
            </a:r>
          </a:p>
          <a:p>
            <a:pPr lvl="1"/>
            <a:r>
              <a:rPr lang="en-US" dirty="0" smtClean="0"/>
              <a:t>Law enforcement recovers laptop</a:t>
            </a:r>
          </a:p>
          <a:p>
            <a:pPr lvl="1"/>
            <a:r>
              <a:rPr lang="en-US" dirty="0" smtClean="0"/>
              <a:t>Compromise </a:t>
            </a:r>
            <a:r>
              <a:rPr lang="en-US" dirty="0"/>
              <a:t>is recognized by Cyber defense, system is hardened</a:t>
            </a:r>
          </a:p>
          <a:p>
            <a:pPr lvl="1"/>
            <a:r>
              <a:rPr lang="en-US" dirty="0"/>
              <a:t>Law enforcement notified and arrests attackers</a:t>
            </a:r>
          </a:p>
          <a:p>
            <a:pPr lvl="1"/>
            <a:r>
              <a:rPr lang="en-US" dirty="0"/>
              <a:t>Preparation is identified and defense forces put in place</a:t>
            </a:r>
          </a:p>
          <a:p>
            <a:pPr lvl="1"/>
            <a:r>
              <a:rPr lang="en-US" dirty="0"/>
              <a:t>Real-time notification of systems going down initiates manual shutdown</a:t>
            </a:r>
          </a:p>
          <a:p>
            <a:pPr lvl="1"/>
            <a:endParaRPr lang="en-US" dirty="0"/>
          </a:p>
        </p:txBody>
      </p:sp>
    </p:spTree>
    <p:extLst>
      <p:ext uri="{BB962C8B-B14F-4D97-AF65-F5344CB8AC3E}">
        <p14:creationId xmlns:p14="http://schemas.microsoft.com/office/powerpoint/2010/main" val="137173668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ight Arrow 36"/>
          <p:cNvSpPr/>
          <p:nvPr/>
        </p:nvSpPr>
        <p:spPr>
          <a:xfrm rot="1151754">
            <a:off x="4478721" y="4147482"/>
            <a:ext cx="2038812" cy="573405"/>
          </a:xfrm>
          <a:prstGeom prst="rightArrow">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056" name="Picture 8" descr="C:\Users\Cory\AppData\Local\Microsoft\Windows\Temporary Internet Files\Content.IE5\ER8PH0AL\MC900432507[1].wm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62711" y="4224855"/>
            <a:ext cx="1386442" cy="88257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C:\Users\Cory\AppData\Local\Microsoft\Windows\Temporary Internet Files\Content.IE5\ER8PH0AL\MP900202201[1].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0516" y="1019953"/>
            <a:ext cx="1193514" cy="803447"/>
          </a:xfrm>
          <a:prstGeom prst="rect">
            <a:avLst/>
          </a:prstGeom>
          <a:noFill/>
          <a:extLst>
            <a:ext uri="{909E8E84-426E-40DD-AFC4-6F175D3DCCD1}">
              <a14:hiddenFill xmlns:a14="http://schemas.microsoft.com/office/drawing/2010/main">
                <a:solidFill>
                  <a:srgbClr val="FFFFFF"/>
                </a:solidFill>
              </a14:hiddenFill>
            </a:ext>
          </a:extLst>
        </p:spPr>
      </p:pic>
      <p:sp>
        <p:nvSpPr>
          <p:cNvPr id="7" name="Title 6"/>
          <p:cNvSpPr>
            <a:spLocks noGrp="1"/>
          </p:cNvSpPr>
          <p:nvPr>
            <p:ph type="title"/>
          </p:nvPr>
        </p:nvSpPr>
        <p:spPr/>
        <p:txBody>
          <a:bodyPr/>
          <a:lstStyle/>
          <a:p>
            <a:r>
              <a:rPr lang="en-US" dirty="0" smtClean="0"/>
              <a:t>Potential Information Flows</a:t>
            </a:r>
            <a:endParaRPr lang="en-US" dirty="0"/>
          </a:p>
        </p:txBody>
      </p:sp>
      <p:sp>
        <p:nvSpPr>
          <p:cNvPr id="12" name="Right Arrow 11"/>
          <p:cNvSpPr/>
          <p:nvPr/>
        </p:nvSpPr>
        <p:spPr>
          <a:xfrm rot="1298106">
            <a:off x="1131642" y="3258982"/>
            <a:ext cx="2257823" cy="573405"/>
          </a:xfrm>
          <a:prstGeom prst="rightArrow">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ight Arrow 17"/>
          <p:cNvSpPr/>
          <p:nvPr/>
        </p:nvSpPr>
        <p:spPr>
          <a:xfrm rot="8617197">
            <a:off x="4284844" y="2525107"/>
            <a:ext cx="1268730" cy="573405"/>
          </a:xfrm>
          <a:prstGeom prst="rightArrow">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ight Arrow 18"/>
          <p:cNvSpPr/>
          <p:nvPr/>
        </p:nvSpPr>
        <p:spPr>
          <a:xfrm rot="20663401">
            <a:off x="4697865" y="3408137"/>
            <a:ext cx="1769559" cy="573405"/>
          </a:xfrm>
          <a:prstGeom prst="rightArrow">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053" name="Picture 5" descr="C:\Users\Cory\AppData\Local\Microsoft\Windows\Temporary Internet Files\Content.IE5\WZDPHL4N\MP900422425[1].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75182" y="1999343"/>
            <a:ext cx="1025576" cy="1562783"/>
          </a:xfrm>
          <a:prstGeom prst="rect">
            <a:avLst/>
          </a:prstGeom>
          <a:noFill/>
          <a:extLst>
            <a:ext uri="{909E8E84-426E-40DD-AFC4-6F175D3DCCD1}">
              <a14:hiddenFill xmlns:a14="http://schemas.microsoft.com/office/drawing/2010/main">
                <a:solidFill>
                  <a:srgbClr val="FFFFFF"/>
                </a:solidFill>
              </a14:hiddenFill>
            </a:ext>
          </a:extLst>
        </p:spPr>
      </p:pic>
      <p:pic>
        <p:nvPicPr>
          <p:cNvPr id="2055" name="Picture 7" descr="C:\Users\Cory\AppData\Local\Microsoft\Windows\Temporary Internet Files\Content.IE5\WZDPHL4N\MP900409629[1].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63781" y="3941994"/>
            <a:ext cx="781705" cy="1175427"/>
          </a:xfrm>
          <a:prstGeom prst="rect">
            <a:avLst/>
          </a:prstGeom>
          <a:noFill/>
          <a:extLst>
            <a:ext uri="{909E8E84-426E-40DD-AFC4-6F175D3DCCD1}">
              <a14:hiddenFill xmlns:a14="http://schemas.microsoft.com/office/drawing/2010/main">
                <a:solidFill>
                  <a:srgbClr val="FFFFFF"/>
                </a:solidFill>
              </a14:hiddenFill>
            </a:ext>
          </a:extLst>
        </p:spPr>
      </p:pic>
      <p:sp>
        <p:nvSpPr>
          <p:cNvPr id="26" name="Flowchart: Document 25"/>
          <p:cNvSpPr/>
          <p:nvPr/>
        </p:nvSpPr>
        <p:spPr>
          <a:xfrm>
            <a:off x="685299" y="5042069"/>
            <a:ext cx="1424940" cy="857250"/>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chemeClr val="tx1"/>
                </a:solidFill>
              </a:rPr>
              <a:t>IT System Hardening</a:t>
            </a:r>
            <a:endParaRPr lang="en-US" sz="1600" dirty="0">
              <a:solidFill>
                <a:schemeClr val="tx1"/>
              </a:solidFill>
            </a:endParaRPr>
          </a:p>
        </p:txBody>
      </p:sp>
      <p:sp>
        <p:nvSpPr>
          <p:cNvPr id="27" name="Flowchart: Document 26"/>
          <p:cNvSpPr/>
          <p:nvPr/>
        </p:nvSpPr>
        <p:spPr>
          <a:xfrm>
            <a:off x="6424213" y="5094603"/>
            <a:ext cx="1424940" cy="857250"/>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chemeClr val="tx1"/>
                </a:solidFill>
              </a:rPr>
              <a:t>Manual Shutdown</a:t>
            </a:r>
            <a:endParaRPr lang="en-US" sz="1600" dirty="0">
              <a:solidFill>
                <a:schemeClr val="tx1"/>
              </a:solidFill>
            </a:endParaRPr>
          </a:p>
        </p:txBody>
      </p:sp>
      <p:sp>
        <p:nvSpPr>
          <p:cNvPr id="28" name="Right Arrow 27"/>
          <p:cNvSpPr/>
          <p:nvPr/>
        </p:nvSpPr>
        <p:spPr>
          <a:xfrm>
            <a:off x="4284844" y="1823400"/>
            <a:ext cx="1029480" cy="573405"/>
          </a:xfrm>
          <a:prstGeom prst="rightArrow">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ight Arrow 28"/>
          <p:cNvSpPr/>
          <p:nvPr/>
        </p:nvSpPr>
        <p:spPr>
          <a:xfrm rot="4267353">
            <a:off x="992736" y="3526792"/>
            <a:ext cx="586832" cy="573405"/>
          </a:xfrm>
          <a:prstGeom prst="rightArrow">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ight Arrow 29"/>
          <p:cNvSpPr/>
          <p:nvPr/>
        </p:nvSpPr>
        <p:spPr>
          <a:xfrm>
            <a:off x="4772102" y="5236525"/>
            <a:ext cx="1690610" cy="573405"/>
          </a:xfrm>
          <a:prstGeom prst="rightArrow">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ight Arrow 30"/>
          <p:cNvSpPr/>
          <p:nvPr/>
        </p:nvSpPr>
        <p:spPr>
          <a:xfrm rot="5400000">
            <a:off x="6639797" y="3643201"/>
            <a:ext cx="735554" cy="573405"/>
          </a:xfrm>
          <a:prstGeom prst="rightArrow">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Flowchart: Document 7"/>
          <p:cNvSpPr/>
          <p:nvPr/>
        </p:nvSpPr>
        <p:spPr>
          <a:xfrm>
            <a:off x="341298" y="2885278"/>
            <a:ext cx="1188720" cy="857250"/>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chemeClr val="tx1"/>
                </a:solidFill>
              </a:rPr>
              <a:t>STIX Incident</a:t>
            </a:r>
            <a:endParaRPr lang="en-US" sz="1600" dirty="0">
              <a:solidFill>
                <a:schemeClr val="tx1"/>
              </a:solidFill>
            </a:endParaRPr>
          </a:p>
        </p:txBody>
      </p:sp>
      <p:sp>
        <p:nvSpPr>
          <p:cNvPr id="9" name="Flowchart: Document 8"/>
          <p:cNvSpPr/>
          <p:nvPr/>
        </p:nvSpPr>
        <p:spPr>
          <a:xfrm>
            <a:off x="3424004" y="1772943"/>
            <a:ext cx="1188720" cy="857250"/>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chemeClr val="tx1"/>
                </a:solidFill>
              </a:rPr>
              <a:t>NIEM</a:t>
            </a:r>
          </a:p>
          <a:p>
            <a:pPr algn="ctr"/>
            <a:r>
              <a:rPr lang="en-US" sz="1600" dirty="0" smtClean="0">
                <a:solidFill>
                  <a:schemeClr val="tx1"/>
                </a:solidFill>
              </a:rPr>
              <a:t>Incident</a:t>
            </a:r>
            <a:endParaRPr lang="en-US" sz="1600" dirty="0">
              <a:solidFill>
                <a:schemeClr val="tx1"/>
              </a:solidFill>
            </a:endParaRPr>
          </a:p>
        </p:txBody>
      </p:sp>
      <p:sp>
        <p:nvSpPr>
          <p:cNvPr id="16" name="Flowchart: Document 15"/>
          <p:cNvSpPr/>
          <p:nvPr/>
        </p:nvSpPr>
        <p:spPr>
          <a:xfrm>
            <a:off x="5314324" y="1776093"/>
            <a:ext cx="1235786" cy="730248"/>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chemeClr val="tx1"/>
                </a:solidFill>
              </a:rPr>
              <a:t>Arrest Report</a:t>
            </a:r>
            <a:endParaRPr lang="en-US" sz="1600" dirty="0">
              <a:solidFill>
                <a:schemeClr val="tx1"/>
              </a:solidFill>
            </a:endParaRPr>
          </a:p>
        </p:txBody>
      </p:sp>
      <p:sp>
        <p:nvSpPr>
          <p:cNvPr id="10" name="Flowchart: Document 9"/>
          <p:cNvSpPr/>
          <p:nvPr/>
        </p:nvSpPr>
        <p:spPr>
          <a:xfrm>
            <a:off x="3347162" y="3617974"/>
            <a:ext cx="1424940" cy="956862"/>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chemeClr val="tx1"/>
                </a:solidFill>
              </a:rPr>
              <a:t>Fusion Center</a:t>
            </a:r>
          </a:p>
          <a:p>
            <a:pPr algn="ctr"/>
            <a:r>
              <a:rPr lang="en-US" sz="1400" dirty="0" smtClean="0">
                <a:solidFill>
                  <a:schemeClr val="tx1"/>
                </a:solidFill>
              </a:rPr>
              <a:t>Intelligence</a:t>
            </a:r>
            <a:endParaRPr lang="en-US" sz="1400" dirty="0">
              <a:solidFill>
                <a:schemeClr val="tx1"/>
              </a:solidFill>
            </a:endParaRPr>
          </a:p>
          <a:p>
            <a:pPr algn="ctr"/>
            <a:r>
              <a:rPr lang="en-US" sz="1400" dirty="0" smtClean="0">
                <a:solidFill>
                  <a:schemeClr val="tx1"/>
                </a:solidFill>
              </a:rPr>
              <a:t>Report</a:t>
            </a:r>
            <a:endParaRPr lang="en-US" sz="1400" dirty="0">
              <a:solidFill>
                <a:schemeClr val="tx1"/>
              </a:solidFill>
            </a:endParaRPr>
          </a:p>
        </p:txBody>
      </p:sp>
      <p:sp>
        <p:nvSpPr>
          <p:cNvPr id="13" name="Flowchart: Document 12"/>
          <p:cNvSpPr/>
          <p:nvPr/>
        </p:nvSpPr>
        <p:spPr>
          <a:xfrm>
            <a:off x="6424213" y="2759548"/>
            <a:ext cx="1102775" cy="982980"/>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chemeClr val="tx1"/>
                </a:solidFill>
              </a:rPr>
              <a:t>Tactical Response Unit</a:t>
            </a:r>
            <a:endParaRPr lang="en-US" sz="1600" dirty="0">
              <a:solidFill>
                <a:schemeClr val="tx1"/>
              </a:solidFill>
            </a:endParaRPr>
          </a:p>
        </p:txBody>
      </p:sp>
      <p:sp>
        <p:nvSpPr>
          <p:cNvPr id="33" name="Flowchart: Document 32"/>
          <p:cNvSpPr/>
          <p:nvPr/>
        </p:nvSpPr>
        <p:spPr>
          <a:xfrm>
            <a:off x="6462712" y="6000750"/>
            <a:ext cx="1424940" cy="857250"/>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chemeClr val="tx1"/>
                </a:solidFill>
              </a:rPr>
              <a:t>Public CAP Warning</a:t>
            </a:r>
            <a:endParaRPr lang="en-US" sz="1600" dirty="0">
              <a:solidFill>
                <a:schemeClr val="tx1"/>
              </a:solidFill>
            </a:endParaRPr>
          </a:p>
        </p:txBody>
      </p:sp>
      <p:sp>
        <p:nvSpPr>
          <p:cNvPr id="34" name="Right Arrow 33"/>
          <p:cNvSpPr/>
          <p:nvPr/>
        </p:nvSpPr>
        <p:spPr>
          <a:xfrm rot="1151754">
            <a:off x="4628291" y="5599701"/>
            <a:ext cx="1932971" cy="573405"/>
          </a:xfrm>
          <a:prstGeom prst="rightArrow">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058" name="Picture 10" descr="https://encrypted-tbn1.gstatic.com/images?q=tbn:ANd9GcRQt1_42RMuI3mTFnssG7wqPXaxX36ntSoo1vLVVTH6fEjxexKRPw"/>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73608" y="4963545"/>
            <a:ext cx="1572047" cy="1055681"/>
          </a:xfrm>
          <a:prstGeom prst="rect">
            <a:avLst/>
          </a:prstGeom>
          <a:noFill/>
          <a:extLst>
            <a:ext uri="{909E8E84-426E-40DD-AFC4-6F175D3DCCD1}">
              <a14:hiddenFill xmlns:a14="http://schemas.microsoft.com/office/drawing/2010/main">
                <a:solidFill>
                  <a:srgbClr val="FFFFFF"/>
                </a:solidFill>
              </a14:hiddenFill>
            </a:ext>
          </a:extLst>
        </p:spPr>
      </p:pic>
      <p:pic>
        <p:nvPicPr>
          <p:cNvPr id="2059" name="Picture 11" descr="C:\Users\Cory\AppData\Local\Microsoft\Windows\Temporary Internet Files\Content.IE5\I43GK64V\MC900083069[1].wmf"/>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745647" y="5809930"/>
            <a:ext cx="1054817" cy="959508"/>
          </a:xfrm>
          <a:prstGeom prst="rect">
            <a:avLst/>
          </a:prstGeom>
          <a:noFill/>
          <a:extLst>
            <a:ext uri="{909E8E84-426E-40DD-AFC4-6F175D3DCCD1}">
              <a14:hiddenFill xmlns:a14="http://schemas.microsoft.com/office/drawing/2010/main">
                <a:solidFill>
                  <a:srgbClr val="FFFFFF"/>
                </a:solidFill>
              </a14:hiddenFill>
            </a:ext>
          </a:extLst>
        </p:spPr>
      </p:pic>
      <p:sp>
        <p:nvSpPr>
          <p:cNvPr id="35" name="Right Arrow 34"/>
          <p:cNvSpPr/>
          <p:nvPr/>
        </p:nvSpPr>
        <p:spPr>
          <a:xfrm rot="1495978">
            <a:off x="2327619" y="1600378"/>
            <a:ext cx="1154458" cy="573405"/>
          </a:xfrm>
          <a:prstGeom prst="rightArrow">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ight Arrow 10"/>
          <p:cNvSpPr/>
          <p:nvPr/>
        </p:nvSpPr>
        <p:spPr>
          <a:xfrm rot="7239741">
            <a:off x="608736" y="2103696"/>
            <a:ext cx="1148194" cy="573405"/>
          </a:xfrm>
          <a:prstGeom prst="rightArrow">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6" name="Picture 35"/>
          <p:cNvPicPr>
            <a:picLocks noChangeAspect="1"/>
          </p:cNvPicPr>
          <p:nvPr/>
        </p:nvPicPr>
        <p:blipFill>
          <a:blip r:embed="rId9"/>
          <a:stretch>
            <a:fillRect/>
          </a:stretch>
        </p:blipFill>
        <p:spPr>
          <a:xfrm>
            <a:off x="3614511" y="1019953"/>
            <a:ext cx="826620" cy="826620"/>
          </a:xfrm>
          <a:prstGeom prst="rect">
            <a:avLst/>
          </a:prstGeom>
        </p:spPr>
      </p:pic>
      <p:pic>
        <p:nvPicPr>
          <p:cNvPr id="4" name="Picture 3"/>
          <p:cNvPicPr>
            <a:picLocks noChangeAspect="1"/>
          </p:cNvPicPr>
          <p:nvPr/>
        </p:nvPicPr>
        <p:blipFill rotWithShape="1">
          <a:blip r:embed="rId10">
            <a:extLst>
              <a:ext uri="{BEBA8EAE-BF5A-486C-A8C5-ECC9F3942E4B}">
                <a14:imgProps xmlns:a14="http://schemas.microsoft.com/office/drawing/2010/main">
                  <a14:imgLayer r:embed="rId11">
                    <a14:imgEffect>
                      <a14:backgroundRemoval t="1000" b="100000" l="0" r="89773">
                        <a14:foregroundMark x1="65909" y1="47667" x2="65909" y2="47667"/>
                        <a14:foregroundMark x1="65530" y1="43667" x2="65530" y2="43667"/>
                        <a14:foregroundMark x1="67045" y1="39000" x2="67045" y2="39000"/>
                      </a14:backgroundRemoval>
                    </a14:imgEffect>
                  </a14:imgLayer>
                </a14:imgProps>
              </a:ext>
            </a:extLst>
          </a:blip>
          <a:srcRect r="12898"/>
          <a:stretch/>
        </p:blipFill>
        <p:spPr>
          <a:xfrm>
            <a:off x="3749285" y="2815068"/>
            <a:ext cx="615427" cy="802906"/>
          </a:xfrm>
          <a:prstGeom prst="rect">
            <a:avLst/>
          </a:prstGeom>
        </p:spPr>
      </p:pic>
      <p:sp>
        <p:nvSpPr>
          <p:cNvPr id="32" name="Flowchart: Document 7"/>
          <p:cNvSpPr/>
          <p:nvPr/>
        </p:nvSpPr>
        <p:spPr>
          <a:xfrm>
            <a:off x="1360612" y="1120797"/>
            <a:ext cx="1188720" cy="857250"/>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chemeClr val="tx1"/>
                </a:solidFill>
              </a:rPr>
              <a:t>Suspicious Activity Report</a:t>
            </a:r>
            <a:endParaRPr lang="en-US" sz="1400" dirty="0">
              <a:solidFill>
                <a:schemeClr val="tx1"/>
              </a:solidFill>
            </a:endParaRPr>
          </a:p>
        </p:txBody>
      </p:sp>
      <p:pic>
        <p:nvPicPr>
          <p:cNvPr id="3" name="Picture 2"/>
          <p:cNvPicPr>
            <a:picLocks noChangeAspect="1"/>
          </p:cNvPicPr>
          <p:nvPr/>
        </p:nvPicPr>
        <p:blipFill>
          <a:blip r:embed="rId12">
            <a:extLst>
              <a:ext uri="{BEBA8EAE-BF5A-486C-A8C5-ECC9F3942E4B}">
                <a14:imgProps xmlns:a14="http://schemas.microsoft.com/office/drawing/2010/main">
                  <a14:imgLayer r:embed="rId13">
                    <a14:imgEffect>
                      <a14:backgroundRemoval t="5894" b="100000" l="7450" r="91550"/>
                    </a14:imgEffect>
                  </a14:imgLayer>
                </a14:imgProps>
              </a:ext>
            </a:extLst>
          </a:blip>
          <a:stretch>
            <a:fillRect/>
          </a:stretch>
        </p:blipFill>
        <p:spPr>
          <a:xfrm>
            <a:off x="221704" y="866204"/>
            <a:ext cx="1523782" cy="1202264"/>
          </a:xfrm>
          <a:prstGeom prst="rect">
            <a:avLst/>
          </a:prstGeom>
        </p:spPr>
      </p:pic>
    </p:spTree>
    <p:extLst>
      <p:ext uri="{BB962C8B-B14F-4D97-AF65-F5344CB8AC3E}">
        <p14:creationId xmlns:p14="http://schemas.microsoft.com/office/powerpoint/2010/main" val="132784801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40072"/>
            <a:ext cx="8016240" cy="951569"/>
          </a:xfrm>
        </p:spPr>
        <p:txBody>
          <a:bodyPr>
            <a:normAutofit fontScale="90000"/>
          </a:bodyPr>
          <a:lstStyle/>
          <a:p>
            <a:r>
              <a:rPr lang="en-US" dirty="0" smtClean="0"/>
              <a:t>Bridging Experience Domains with common concepts</a:t>
            </a:r>
            <a:endParaRPr lang="en-US" dirty="0"/>
          </a:p>
        </p:txBody>
      </p:sp>
      <p:sp>
        <p:nvSpPr>
          <p:cNvPr id="3" name="Content Placeholder 2"/>
          <p:cNvSpPr>
            <a:spLocks noGrp="1"/>
          </p:cNvSpPr>
          <p:nvPr>
            <p:ph sz="half" idx="1"/>
          </p:nvPr>
        </p:nvSpPr>
        <p:spPr>
          <a:xfrm>
            <a:off x="457200" y="1453931"/>
            <a:ext cx="4495800" cy="4499830"/>
          </a:xfrm>
        </p:spPr>
        <p:txBody>
          <a:bodyPr>
            <a:normAutofit/>
          </a:bodyPr>
          <a:lstStyle/>
          <a:p>
            <a:r>
              <a:rPr lang="en-US" dirty="0"/>
              <a:t>Common </a:t>
            </a:r>
            <a:r>
              <a:rPr lang="en-US" dirty="0" smtClean="0"/>
              <a:t>Concepts</a:t>
            </a:r>
            <a:endParaRPr lang="en-US" sz="2400" dirty="0" smtClean="0"/>
          </a:p>
          <a:p>
            <a:pPr lvl="1"/>
            <a:r>
              <a:rPr lang="en-US" sz="2000" dirty="0" smtClean="0"/>
              <a:t>What is the current context</a:t>
            </a:r>
          </a:p>
          <a:p>
            <a:pPr lvl="1"/>
            <a:r>
              <a:rPr lang="en-US" sz="2000" dirty="0" smtClean="0"/>
              <a:t>What is happening</a:t>
            </a:r>
          </a:p>
          <a:p>
            <a:pPr lvl="1"/>
            <a:r>
              <a:rPr lang="en-US" sz="2000" dirty="0" smtClean="0"/>
              <a:t>What is venerable</a:t>
            </a:r>
          </a:p>
          <a:p>
            <a:pPr lvl="1"/>
            <a:r>
              <a:rPr lang="en-US" sz="2000" dirty="0"/>
              <a:t>What is the impact</a:t>
            </a:r>
          </a:p>
          <a:p>
            <a:pPr lvl="1"/>
            <a:r>
              <a:rPr lang="en-US" sz="2000" dirty="0" smtClean="0"/>
              <a:t>Who is impacted</a:t>
            </a:r>
          </a:p>
          <a:p>
            <a:pPr lvl="1"/>
            <a:r>
              <a:rPr lang="en-US" sz="2000" dirty="0" smtClean="0"/>
              <a:t>Who is doing this</a:t>
            </a:r>
          </a:p>
          <a:p>
            <a:pPr lvl="1"/>
            <a:r>
              <a:rPr lang="en-US" sz="2000" dirty="0" smtClean="0"/>
              <a:t>What can we do</a:t>
            </a:r>
          </a:p>
          <a:p>
            <a:pPr lvl="1"/>
            <a:r>
              <a:rPr lang="en-US" sz="2000" dirty="0" smtClean="0"/>
              <a:t>What are we doing</a:t>
            </a:r>
          </a:p>
          <a:p>
            <a:pPr lvl="1"/>
            <a:r>
              <a:rPr lang="en-US" dirty="0" smtClean="0"/>
              <a:t>Who should know</a:t>
            </a:r>
          </a:p>
          <a:p>
            <a:pPr lvl="1"/>
            <a:endParaRPr lang="en-US" sz="2000" dirty="0" smtClean="0"/>
          </a:p>
          <a:p>
            <a:endParaRPr lang="en-US" sz="2400" dirty="0"/>
          </a:p>
        </p:txBody>
      </p:sp>
      <p:sp>
        <p:nvSpPr>
          <p:cNvPr id="7" name="Content Placeholder 2"/>
          <p:cNvSpPr txBox="1">
            <a:spLocks/>
          </p:cNvSpPr>
          <p:nvPr/>
        </p:nvSpPr>
        <p:spPr>
          <a:xfrm>
            <a:off x="4566141" y="1453931"/>
            <a:ext cx="4304321" cy="4499830"/>
          </a:xfrm>
          <a:prstGeom prst="rect">
            <a:avLst/>
          </a:prstGeom>
        </p:spPr>
        <p:txBody>
          <a:bodyPr>
            <a:normAutofit/>
          </a:bodyPr>
          <a:lstStyle>
            <a:lvl1pPr marL="342900" indent="-342900" algn="l" defTabSz="457200" rtl="0" eaLnBrk="1" latinLnBrk="0" hangingPunct="1">
              <a:spcBef>
                <a:spcPct val="20000"/>
              </a:spcBef>
              <a:buClr>
                <a:srgbClr val="149DEB"/>
              </a:buClr>
              <a:buSzPct val="110000"/>
              <a:buFont typeface="Lucida Grande"/>
              <a:buChar char="»"/>
              <a:defRPr sz="2400" b="0" i="0" kern="1200">
                <a:solidFill>
                  <a:srgbClr val="0D0D0D"/>
                </a:solidFill>
                <a:latin typeface="Century Gothic"/>
                <a:ea typeface="+mn-ea"/>
                <a:cs typeface="Century Gothic"/>
              </a:defRPr>
            </a:lvl1pPr>
            <a:lvl2pPr marL="742950" indent="-285750" algn="l" defTabSz="457200" rtl="0" eaLnBrk="1" latinLnBrk="0" hangingPunct="1">
              <a:spcBef>
                <a:spcPct val="20000"/>
              </a:spcBef>
              <a:buClr>
                <a:srgbClr val="149DEB"/>
              </a:buClr>
              <a:buFont typeface="Arial"/>
              <a:buChar char="•"/>
              <a:defRPr sz="2000" b="0" i="0" kern="1200">
                <a:solidFill>
                  <a:srgbClr val="0D0D0D"/>
                </a:solidFill>
                <a:latin typeface="Century Gothic"/>
                <a:ea typeface="+mn-ea"/>
                <a:cs typeface="Century Gothic"/>
              </a:defRPr>
            </a:lvl2pPr>
            <a:lvl3pPr marL="1143000" indent="-228600" algn="l" defTabSz="457200" rtl="0" eaLnBrk="1" latinLnBrk="0" hangingPunct="1">
              <a:spcBef>
                <a:spcPct val="20000"/>
              </a:spcBef>
              <a:buClr>
                <a:srgbClr val="149DEB"/>
              </a:buClr>
              <a:buFont typeface="Lucida Grande"/>
              <a:buChar char="–"/>
              <a:defRPr sz="1800" b="0" i="0" kern="1200">
                <a:solidFill>
                  <a:srgbClr val="0D0D0D"/>
                </a:solidFill>
                <a:latin typeface="Century Gothic"/>
                <a:ea typeface="+mn-ea"/>
                <a:cs typeface="Century Gothic"/>
              </a:defRPr>
            </a:lvl3pPr>
            <a:lvl4pPr marL="1600200" indent="-228600" algn="l" defTabSz="457200" rtl="0" eaLnBrk="1" latinLnBrk="0" hangingPunct="1">
              <a:spcBef>
                <a:spcPct val="20000"/>
              </a:spcBef>
              <a:buClr>
                <a:srgbClr val="149DEB"/>
              </a:buClr>
              <a:buFont typeface="Arial"/>
              <a:buChar char="•"/>
              <a:defRPr sz="1600" b="0" i="0" kern="1200">
                <a:solidFill>
                  <a:srgbClr val="0D0D0D"/>
                </a:solidFill>
                <a:latin typeface="Century Gothic"/>
                <a:ea typeface="+mn-ea"/>
                <a:cs typeface="Century Gothic"/>
              </a:defRPr>
            </a:lvl4pPr>
            <a:lvl5pPr marL="2057400" indent="-228600" algn="l" defTabSz="457200" rtl="0" eaLnBrk="1" latinLnBrk="0" hangingPunct="1">
              <a:spcBef>
                <a:spcPct val="20000"/>
              </a:spcBef>
              <a:buClr>
                <a:srgbClr val="149DEB"/>
              </a:buClr>
              <a:buFont typeface="Lucida Grande"/>
              <a:buChar char="»"/>
              <a:defRPr sz="1600" b="0" i="0" kern="1200">
                <a:solidFill>
                  <a:srgbClr val="0D0D0D"/>
                </a:solidFill>
                <a:latin typeface="Century Gothic"/>
                <a:ea typeface="+mn-ea"/>
                <a:cs typeface="Century Gothic"/>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r>
              <a:rPr lang="en-US" dirty="0"/>
              <a:t>How they are used</a:t>
            </a:r>
          </a:p>
          <a:p>
            <a:pPr lvl="1"/>
            <a:r>
              <a:rPr lang="en-US" dirty="0"/>
              <a:t>Data elements in multiple schema are mapped to the underlying concepts</a:t>
            </a:r>
          </a:p>
          <a:p>
            <a:pPr lvl="1"/>
            <a:r>
              <a:rPr lang="en-US" dirty="0"/>
              <a:t>Bridge technologies enable cross-domain, cross-organizational and cross-technology information sharing</a:t>
            </a:r>
          </a:p>
          <a:p>
            <a:endParaRPr lang="en-US" dirty="0"/>
          </a:p>
        </p:txBody>
      </p:sp>
    </p:spTree>
    <p:extLst>
      <p:ext uri="{BB962C8B-B14F-4D97-AF65-F5344CB8AC3E}">
        <p14:creationId xmlns:p14="http://schemas.microsoft.com/office/powerpoint/2010/main" val="286574574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4848" y="229314"/>
            <a:ext cx="8016240" cy="951569"/>
          </a:xfrm>
        </p:spPr>
        <p:txBody>
          <a:bodyPr>
            <a:normAutofit fontScale="90000"/>
          </a:bodyPr>
          <a:lstStyle/>
          <a:p>
            <a:r>
              <a:rPr lang="en-US" dirty="0" smtClean="0"/>
              <a:t>Example Use Case: Large Company</a:t>
            </a:r>
            <a:endParaRPr lang="en-US" dirty="0"/>
          </a:p>
        </p:txBody>
      </p:sp>
      <p:sp>
        <p:nvSpPr>
          <p:cNvPr id="3" name="Content Placeholder 2"/>
          <p:cNvSpPr>
            <a:spLocks noGrp="1"/>
          </p:cNvSpPr>
          <p:nvPr>
            <p:ph sz="half" idx="1"/>
          </p:nvPr>
        </p:nvSpPr>
        <p:spPr/>
        <p:txBody>
          <a:bodyPr>
            <a:normAutofit/>
          </a:bodyPr>
          <a:lstStyle/>
          <a:p>
            <a:r>
              <a:rPr lang="en-US" dirty="0" smtClean="0"/>
              <a:t>Company with multiple datacenters, office facilities, international business activity</a:t>
            </a:r>
          </a:p>
          <a:p>
            <a:r>
              <a:rPr lang="en-US" dirty="0" smtClean="0"/>
              <a:t>Large number of deployed security systems, sensors</a:t>
            </a:r>
          </a:p>
          <a:p>
            <a:pPr lvl="1"/>
            <a:r>
              <a:rPr lang="en-US" dirty="0" smtClean="0"/>
              <a:t>Firewalls, IDS/IPS, SIEM, monitoring systems, notification/alerting, etc. </a:t>
            </a:r>
          </a:p>
          <a:p>
            <a:pPr lvl="1"/>
            <a:r>
              <a:rPr lang="en-US" dirty="0" smtClean="0"/>
              <a:t>Uses FW/Snort rules, STIX/TAXII, </a:t>
            </a:r>
            <a:r>
              <a:rPr lang="en-US" dirty="0" err="1" smtClean="0"/>
              <a:t>IODef</a:t>
            </a:r>
            <a:r>
              <a:rPr lang="en-US" dirty="0" smtClean="0"/>
              <a:t>, alarms for fire and intrusions, etc. </a:t>
            </a:r>
          </a:p>
          <a:p>
            <a:pPr lvl="1"/>
            <a:r>
              <a:rPr lang="en-US" dirty="0" smtClean="0"/>
              <a:t>Physical and information security staff, some 24/7</a:t>
            </a:r>
          </a:p>
          <a:p>
            <a:r>
              <a:rPr lang="en-US" dirty="0" smtClean="0"/>
              <a:t>Interoperable (but not uniform) threat monitoring and assessment</a:t>
            </a:r>
            <a:endParaRPr lang="en-US" dirty="0"/>
          </a:p>
        </p:txBody>
      </p:sp>
      <p:sp>
        <p:nvSpPr>
          <p:cNvPr id="4" name="Slide Number Placeholder 3"/>
          <p:cNvSpPr>
            <a:spLocks noGrp="1"/>
          </p:cNvSpPr>
          <p:nvPr>
            <p:ph type="sldNum" sz="quarter" idx="4294967295"/>
          </p:nvPr>
        </p:nvSpPr>
        <p:spPr>
          <a:xfrm>
            <a:off x="7010400" y="6356350"/>
            <a:ext cx="2133600" cy="365125"/>
          </a:xfrm>
          <a:prstGeom prst="rect">
            <a:avLst/>
          </a:prstGeom>
        </p:spPr>
        <p:txBody>
          <a:bodyPr/>
          <a:lstStyle/>
          <a:p>
            <a:fld id="{F21E8BC6-BA6A-5E44-8D94-ED51752F2B79}" type="slidenum">
              <a:rPr lang="en-US" smtClean="0"/>
              <a:t>35</a:t>
            </a:fld>
            <a:endParaRPr lang="en-US"/>
          </a:p>
        </p:txBody>
      </p:sp>
    </p:spTree>
    <p:extLst>
      <p:ext uri="{BB962C8B-B14F-4D97-AF65-F5344CB8AC3E}">
        <p14:creationId xmlns:p14="http://schemas.microsoft.com/office/powerpoint/2010/main" val="360839712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 Placeholder 3"/>
          <p:cNvSpPr>
            <a:spLocks noGrp="1"/>
          </p:cNvSpPr>
          <p:nvPr>
            <p:ph type="body" idx="1"/>
          </p:nvPr>
        </p:nvSpPr>
        <p:spPr/>
        <p:txBody>
          <a:bodyPr/>
          <a:lstStyle/>
          <a:p>
            <a:r>
              <a:rPr lang="en-US" dirty="0" smtClean="0"/>
              <a:t>Model Details</a:t>
            </a:r>
            <a:endParaRPr lang="en-US" dirty="0"/>
          </a:p>
        </p:txBody>
      </p:sp>
      <p:sp>
        <p:nvSpPr>
          <p:cNvPr id="5" name="Text Placeholder 4"/>
          <p:cNvSpPr>
            <a:spLocks noGrp="1"/>
          </p:cNvSpPr>
          <p:nvPr>
            <p:ph type="body" idx="10"/>
          </p:nvPr>
        </p:nvSpPr>
        <p:spPr>
          <a:xfrm>
            <a:off x="685800" y="3035808"/>
            <a:ext cx="7772400" cy="685800"/>
          </a:xfrm>
        </p:spPr>
        <p:txBody>
          <a:bodyPr/>
          <a:lstStyle/>
          <a:p>
            <a:r>
              <a:rPr lang="en-US" dirty="0" smtClean="0"/>
              <a:t>Examples of specific risk/threat concepts – intended to show how the conceptual model is being produced</a:t>
            </a:r>
            <a:endParaRPr lang="en-US" dirty="0"/>
          </a:p>
        </p:txBody>
      </p:sp>
    </p:spTree>
    <p:extLst>
      <p:ext uri="{BB962C8B-B14F-4D97-AF65-F5344CB8AC3E}">
        <p14:creationId xmlns:p14="http://schemas.microsoft.com/office/powerpoint/2010/main" val="26944328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Threats and Risks of What?</a:t>
            </a:r>
            <a:endParaRPr lang="en-US" dirty="0"/>
          </a:p>
        </p:txBody>
      </p:sp>
      <p:sp>
        <p:nvSpPr>
          <p:cNvPr id="3" name="Content Placeholder 2"/>
          <p:cNvSpPr>
            <a:spLocks noGrp="1"/>
          </p:cNvSpPr>
          <p:nvPr>
            <p:ph sz="half" idx="2"/>
          </p:nvPr>
        </p:nvSpPr>
        <p:spPr>
          <a:xfrm>
            <a:off x="457200" y="1305743"/>
            <a:ext cx="4040188" cy="3951288"/>
          </a:xfrm>
        </p:spPr>
        <p:txBody>
          <a:bodyPr>
            <a:normAutofit/>
          </a:bodyPr>
          <a:lstStyle/>
          <a:p>
            <a:r>
              <a:rPr lang="en-US" sz="2000" dirty="0" smtClean="0"/>
              <a:t>A threat or risk is with respect to some undesirable situation</a:t>
            </a:r>
          </a:p>
          <a:p>
            <a:r>
              <a:rPr lang="en-US" sz="2000" dirty="0" smtClean="0"/>
              <a:t>What is a situation?</a:t>
            </a:r>
          </a:p>
          <a:p>
            <a:r>
              <a:rPr lang="en-US" sz="2000" dirty="0" smtClean="0"/>
              <a:t>We define a situation as a configuration of things…</a:t>
            </a:r>
            <a:endParaRPr lang="en-US" sz="2000" dirty="0"/>
          </a:p>
        </p:txBody>
      </p:sp>
      <p:sp>
        <p:nvSpPr>
          <p:cNvPr id="5" name="Content Placeholder 4"/>
          <p:cNvSpPr>
            <a:spLocks noGrp="1"/>
          </p:cNvSpPr>
          <p:nvPr>
            <p:ph sz="quarter" idx="4"/>
          </p:nvPr>
        </p:nvSpPr>
        <p:spPr>
          <a:xfrm>
            <a:off x="4645025" y="1305743"/>
            <a:ext cx="4041775" cy="3951288"/>
          </a:xfrm>
          <a:prstGeom prst="rect">
            <a:avLst/>
          </a:prstGeom>
        </p:spPr>
        <p:txBody>
          <a:bodyPr>
            <a:normAutofit/>
          </a:bodyPr>
          <a:lstStyle/>
          <a:p>
            <a:r>
              <a:rPr lang="en-US" sz="2000" dirty="0" smtClean="0"/>
              <a:t>People places, things, events, occurrences and the connections between them.</a:t>
            </a:r>
          </a:p>
          <a:p>
            <a:r>
              <a:rPr lang="en-US" sz="2000" dirty="0" smtClean="0"/>
              <a:t>Some situations are consequences of others</a:t>
            </a:r>
            <a:endParaRPr lang="en-US" sz="2000"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5150" y="3459282"/>
            <a:ext cx="5321300" cy="241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867858" y="5941497"/>
            <a:ext cx="7470250" cy="369332"/>
          </a:xfrm>
          <a:prstGeom prst="rect">
            <a:avLst/>
          </a:prstGeom>
          <a:noFill/>
        </p:spPr>
        <p:txBody>
          <a:bodyPr wrap="none" rtlCol="0">
            <a:spAutoFit/>
          </a:bodyPr>
          <a:lstStyle/>
          <a:p>
            <a:r>
              <a:rPr lang="en-US" dirty="0"/>
              <a:t>Situations provide a link between different kinds and phases of threats &amp; risks</a:t>
            </a:r>
          </a:p>
        </p:txBody>
      </p:sp>
    </p:spTree>
    <p:extLst>
      <p:ext uri="{BB962C8B-B14F-4D97-AF65-F5344CB8AC3E}">
        <p14:creationId xmlns:p14="http://schemas.microsoft.com/office/powerpoint/2010/main" val="265137368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Consequences</a:t>
            </a:r>
            <a:endParaRPr lang="en-US" dirty="0"/>
          </a:p>
        </p:txBody>
      </p:sp>
      <p:sp>
        <p:nvSpPr>
          <p:cNvPr id="3" name="Content Placeholder 2"/>
          <p:cNvSpPr>
            <a:spLocks noGrp="1"/>
          </p:cNvSpPr>
          <p:nvPr>
            <p:ph sz="half" idx="1"/>
          </p:nvPr>
        </p:nvSpPr>
        <p:spPr>
          <a:xfrm>
            <a:off x="457200" y="1024163"/>
            <a:ext cx="8229600" cy="4499830"/>
          </a:xfrm>
        </p:spPr>
        <p:txBody>
          <a:bodyPr>
            <a:normAutofit/>
          </a:bodyPr>
          <a:lstStyle/>
          <a:p>
            <a:r>
              <a:rPr lang="en-US" sz="1800" dirty="0" smtClean="0"/>
              <a:t>Situations may have consequences (an effect of the situation)</a:t>
            </a:r>
          </a:p>
          <a:p>
            <a:r>
              <a:rPr lang="en-US" sz="1800" dirty="0" smtClean="0"/>
              <a:t>Consequence can be positive or negative: benefits or detriments, respectively</a:t>
            </a:r>
          </a:p>
          <a:p>
            <a:r>
              <a:rPr lang="en-US" sz="1800" dirty="0" smtClean="0"/>
              <a:t>Consequences affect the objectives of stakeholders</a:t>
            </a:r>
          </a:p>
          <a:p>
            <a:pPr lvl="1"/>
            <a:r>
              <a:rPr lang="en-US" sz="1600" dirty="0" smtClean="0"/>
              <a:t>This leads to the desirability of the consequence (positive or negative)</a:t>
            </a:r>
          </a:p>
          <a:p>
            <a:r>
              <a:rPr lang="en-US" sz="1800" dirty="0" smtClean="0"/>
              <a:t>Desirability * likelihood provide the impact (</a:t>
            </a:r>
            <a:r>
              <a:rPr lang="en-US" sz="1800" dirty="0" smtClean="0">
                <a:sym typeface="Wingdings" panose="05000000000000000000" pitchFamily="2" charset="2"/>
              </a:rPr>
              <a:t></a:t>
            </a:r>
            <a:r>
              <a:rPr lang="en-US" sz="1800" dirty="0" smtClean="0"/>
              <a:t>risk metric for detriments)</a:t>
            </a:r>
            <a:endParaRPr lang="en-US" sz="1800"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6775" y="3409278"/>
            <a:ext cx="7410450" cy="3038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0900813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Core Risk/Threat Concepts</a:t>
            </a:r>
            <a:endParaRPr lang="en-US" dirty="0"/>
          </a:p>
        </p:txBody>
      </p:sp>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3" y="1209675"/>
            <a:ext cx="9153526" cy="4438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129033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64848" y="230339"/>
            <a:ext cx="8016240" cy="951569"/>
          </a:xfrm>
        </p:spPr>
        <p:txBody>
          <a:bodyPr>
            <a:normAutofit fontScale="90000"/>
          </a:bodyPr>
          <a:lstStyle/>
          <a:p>
            <a:r>
              <a:rPr lang="en-US" dirty="0" smtClean="0"/>
              <a:t>We have critical needs for analytics and information sharing</a:t>
            </a:r>
            <a:endParaRPr lang="en-US" dirty="0"/>
          </a:p>
        </p:txBody>
      </p:sp>
      <p:sp>
        <p:nvSpPr>
          <p:cNvPr id="13" name="Rounded Rectangle 12"/>
          <p:cNvSpPr/>
          <p:nvPr/>
        </p:nvSpPr>
        <p:spPr>
          <a:xfrm>
            <a:off x="5505450" y="1651631"/>
            <a:ext cx="1623060" cy="3789050"/>
          </a:xfrm>
          <a:prstGeom prst="roundRect">
            <a:avLst/>
          </a:prstGeom>
          <a:solidFill>
            <a:schemeClr val="tx2">
              <a:lumMod val="75000"/>
            </a:schemeClr>
          </a:solidFill>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n-US" sz="1600" dirty="0" smtClean="0"/>
              <a:t>Critical Infrastructure</a:t>
            </a:r>
            <a:endParaRPr lang="en-US" sz="1600" dirty="0"/>
          </a:p>
        </p:txBody>
      </p:sp>
      <p:sp>
        <p:nvSpPr>
          <p:cNvPr id="14" name="Rounded Rectangle 13"/>
          <p:cNvSpPr/>
          <p:nvPr/>
        </p:nvSpPr>
        <p:spPr>
          <a:xfrm>
            <a:off x="3726180" y="1651631"/>
            <a:ext cx="1623060" cy="3789050"/>
          </a:xfrm>
          <a:prstGeom prst="roundRect">
            <a:avLst/>
          </a:prstGeom>
          <a:solidFill>
            <a:schemeClr val="tx2">
              <a:lumMod val="75000"/>
            </a:schemeClr>
          </a:solidFill>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n-US" sz="1600" dirty="0" smtClean="0"/>
              <a:t>Terrorism</a:t>
            </a:r>
            <a:endParaRPr lang="en-US" sz="1600" dirty="0"/>
          </a:p>
        </p:txBody>
      </p:sp>
      <p:sp>
        <p:nvSpPr>
          <p:cNvPr id="15" name="Rounded Rectangle 14"/>
          <p:cNvSpPr/>
          <p:nvPr/>
        </p:nvSpPr>
        <p:spPr>
          <a:xfrm>
            <a:off x="1908810" y="1651631"/>
            <a:ext cx="1623060" cy="3789050"/>
          </a:xfrm>
          <a:prstGeom prst="roundRect">
            <a:avLst/>
          </a:prstGeom>
          <a:solidFill>
            <a:schemeClr val="tx2">
              <a:lumMod val="75000"/>
            </a:schemeClr>
          </a:solidFill>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n-US" sz="1600" dirty="0" smtClean="0"/>
              <a:t>Crime</a:t>
            </a:r>
            <a:endParaRPr lang="en-US" sz="1600" dirty="0"/>
          </a:p>
        </p:txBody>
      </p:sp>
      <p:sp>
        <p:nvSpPr>
          <p:cNvPr id="16" name="Rounded Rectangle 15"/>
          <p:cNvSpPr/>
          <p:nvPr/>
        </p:nvSpPr>
        <p:spPr>
          <a:xfrm>
            <a:off x="91440" y="1651631"/>
            <a:ext cx="1623060" cy="3789050"/>
          </a:xfrm>
          <a:prstGeom prst="roundRect">
            <a:avLst/>
          </a:prstGeom>
          <a:solidFill>
            <a:schemeClr val="tx2">
              <a:lumMod val="75000"/>
            </a:schemeClr>
          </a:solidFill>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n-US" sz="1600" dirty="0" smtClean="0"/>
              <a:t>Cyber</a:t>
            </a:r>
            <a:endParaRPr lang="en-US" sz="1600" dirty="0"/>
          </a:p>
        </p:txBody>
      </p:sp>
      <p:sp>
        <p:nvSpPr>
          <p:cNvPr id="18" name="Rounded Rectangle 17"/>
          <p:cNvSpPr/>
          <p:nvPr/>
        </p:nvSpPr>
        <p:spPr>
          <a:xfrm>
            <a:off x="7395210" y="1651631"/>
            <a:ext cx="1623060" cy="3789050"/>
          </a:xfrm>
          <a:prstGeom prst="roundRect">
            <a:avLst/>
          </a:prstGeom>
          <a:solidFill>
            <a:schemeClr val="tx2">
              <a:lumMod val="75000"/>
            </a:schemeClr>
          </a:solidFill>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n-US" sz="1600" dirty="0" smtClean="0"/>
              <a:t>Natural</a:t>
            </a:r>
          </a:p>
          <a:p>
            <a:pPr algn="ctr"/>
            <a:r>
              <a:rPr lang="en-US" sz="1600" dirty="0" smtClean="0"/>
              <a:t>Disasters</a:t>
            </a:r>
            <a:endParaRPr lang="en-US" sz="1600" dirty="0"/>
          </a:p>
        </p:txBody>
      </p:sp>
      <p:sp>
        <p:nvSpPr>
          <p:cNvPr id="2" name="Flowchart: Document 1"/>
          <p:cNvSpPr/>
          <p:nvPr/>
        </p:nvSpPr>
        <p:spPr>
          <a:xfrm>
            <a:off x="365760" y="2766378"/>
            <a:ext cx="1074420" cy="1965642"/>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Sharing &amp; Analytics</a:t>
            </a:r>
            <a:endParaRPr lang="en-US" sz="1600" dirty="0"/>
          </a:p>
        </p:txBody>
      </p:sp>
      <p:sp>
        <p:nvSpPr>
          <p:cNvPr id="10" name="Flowchart: Document 9"/>
          <p:cNvSpPr/>
          <p:nvPr/>
        </p:nvSpPr>
        <p:spPr>
          <a:xfrm>
            <a:off x="2183130" y="2766378"/>
            <a:ext cx="1074420" cy="1965642"/>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Sharing &amp; Analytics</a:t>
            </a:r>
            <a:endParaRPr lang="en-US" sz="1600" dirty="0"/>
          </a:p>
        </p:txBody>
      </p:sp>
      <p:sp>
        <p:nvSpPr>
          <p:cNvPr id="11" name="Flowchart: Document 10"/>
          <p:cNvSpPr/>
          <p:nvPr/>
        </p:nvSpPr>
        <p:spPr>
          <a:xfrm>
            <a:off x="4000500" y="2766378"/>
            <a:ext cx="1074420" cy="1965642"/>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Sharing &amp; Analytics</a:t>
            </a:r>
            <a:endParaRPr lang="en-US" sz="1600" dirty="0"/>
          </a:p>
        </p:txBody>
      </p:sp>
      <p:sp>
        <p:nvSpPr>
          <p:cNvPr id="12" name="Flowchart: Document 11"/>
          <p:cNvSpPr/>
          <p:nvPr/>
        </p:nvSpPr>
        <p:spPr>
          <a:xfrm>
            <a:off x="5779770" y="2766378"/>
            <a:ext cx="1074420" cy="1965642"/>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Sharing &amp; Analytics</a:t>
            </a:r>
            <a:endParaRPr lang="en-US" sz="1600" dirty="0"/>
          </a:p>
        </p:txBody>
      </p:sp>
      <p:sp>
        <p:nvSpPr>
          <p:cNvPr id="19" name="Flowchart: Document 18"/>
          <p:cNvSpPr/>
          <p:nvPr/>
        </p:nvSpPr>
        <p:spPr>
          <a:xfrm>
            <a:off x="7669530" y="2766378"/>
            <a:ext cx="1074420" cy="1965642"/>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Sharing &amp; Analytics</a:t>
            </a:r>
            <a:endParaRPr lang="en-US" sz="1600" dirty="0"/>
          </a:p>
        </p:txBody>
      </p:sp>
      <p:sp>
        <p:nvSpPr>
          <p:cNvPr id="3" name="TextBox 2"/>
          <p:cNvSpPr txBox="1"/>
          <p:nvPr/>
        </p:nvSpPr>
        <p:spPr>
          <a:xfrm>
            <a:off x="902970" y="5901002"/>
            <a:ext cx="6754991" cy="369332"/>
          </a:xfrm>
          <a:prstGeom prst="rect">
            <a:avLst/>
          </a:prstGeom>
          <a:noFill/>
        </p:spPr>
        <p:txBody>
          <a:bodyPr wrap="none" rtlCol="0">
            <a:spAutoFit/>
          </a:bodyPr>
          <a:lstStyle/>
          <a:p>
            <a:r>
              <a:rPr lang="en-US" b="1" dirty="0" smtClean="0">
                <a:solidFill>
                  <a:srgbClr val="FF0000"/>
                </a:solidFill>
              </a:rPr>
              <a:t>Yet the information sharing and analytics capabilities are stove piped</a:t>
            </a:r>
            <a:endParaRPr lang="en-US" b="1" dirty="0">
              <a:solidFill>
                <a:srgbClr val="FF0000"/>
              </a:solidFill>
            </a:endParaRPr>
          </a:p>
        </p:txBody>
      </p:sp>
      <p:sp>
        <p:nvSpPr>
          <p:cNvPr id="20" name="Rounded Rectangle 19"/>
          <p:cNvSpPr/>
          <p:nvPr/>
        </p:nvSpPr>
        <p:spPr>
          <a:xfrm rot="887486">
            <a:off x="363181" y="3240565"/>
            <a:ext cx="7992775" cy="1017270"/>
          </a:xfrm>
          <a:prstGeom prst="roundRect">
            <a:avLst/>
          </a:prstGeom>
          <a:solidFill>
            <a:srgbClr val="C0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t>Threat and risk</a:t>
            </a:r>
          </a:p>
          <a:p>
            <a:pPr algn="ctr"/>
            <a:r>
              <a:rPr lang="en-US" dirty="0" smtClean="0"/>
              <a:t>Identification, assessment, mitigation, situational awareness</a:t>
            </a:r>
            <a:endParaRPr lang="en-US" dirty="0"/>
          </a:p>
        </p:txBody>
      </p:sp>
      <p:sp>
        <p:nvSpPr>
          <p:cNvPr id="21" name="TextBox 20"/>
          <p:cNvSpPr txBox="1"/>
          <p:nvPr/>
        </p:nvSpPr>
        <p:spPr>
          <a:xfrm>
            <a:off x="735002" y="5531670"/>
            <a:ext cx="6934527" cy="369332"/>
          </a:xfrm>
          <a:prstGeom prst="rect">
            <a:avLst/>
          </a:prstGeom>
          <a:noFill/>
        </p:spPr>
        <p:txBody>
          <a:bodyPr wrap="none" rtlCol="0">
            <a:spAutoFit/>
          </a:bodyPr>
          <a:lstStyle/>
          <a:p>
            <a:r>
              <a:rPr lang="en-US" b="1" dirty="0" smtClean="0">
                <a:solidFill>
                  <a:srgbClr val="FF0000"/>
                </a:solidFill>
              </a:rPr>
              <a:t>Risks and threats from threat actors and natural sources cross domains</a:t>
            </a:r>
            <a:endParaRPr lang="en-US" b="1" dirty="0">
              <a:solidFill>
                <a:srgbClr val="FF0000"/>
              </a:solidFill>
            </a:endParaRPr>
          </a:p>
        </p:txBody>
      </p:sp>
    </p:spTree>
    <p:extLst>
      <p:ext uri="{BB962C8B-B14F-4D97-AF65-F5344CB8AC3E}">
        <p14:creationId xmlns:p14="http://schemas.microsoft.com/office/powerpoint/2010/main" val="523934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2"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0-#ppt_w/2"/>
                                          </p:val>
                                        </p:tav>
                                        <p:tav tm="100000">
                                          <p:val>
                                            <p:strVal val="#ppt_x"/>
                                          </p:val>
                                        </p:tav>
                                      </p:tavLst>
                                    </p:anim>
                                    <p:anim calcmode="lin" valueType="num">
                                      <p:cBhvr additive="base">
                                        <p:cTn id="8" dur="500" fill="hold"/>
                                        <p:tgtEl>
                                          <p:spTgt spid="20"/>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 presetClass="entr" presetSubtype="0" fill="hold" grpId="0" nodeType="afterEffect">
                                  <p:stCondLst>
                                    <p:cond delay="0"/>
                                  </p:stCondLst>
                                  <p:childTnLst>
                                    <p:set>
                                      <p:cBhvr>
                                        <p:cTn id="11" dur="1" fill="hold">
                                          <p:stCondLst>
                                            <p:cond delay="0"/>
                                          </p:stCondLst>
                                        </p:cTn>
                                        <p:tgtEl>
                                          <p:spTgt spid="21"/>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0" grpId="0" animBg="1"/>
      <p:bldP spid="21"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Incidents</a:t>
            </a:r>
            <a:endParaRPr lang="en-US" dirty="0"/>
          </a:p>
        </p:txBody>
      </p:sp>
      <p:pic>
        <p:nvPicPr>
          <p:cNvPr id="512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9627" y="1272709"/>
            <a:ext cx="7893730" cy="40738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3407567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Processes and plans</a:t>
            </a:r>
            <a:endParaRPr lang="en-US" dirty="0"/>
          </a:p>
        </p:txBody>
      </p:sp>
      <p:pic>
        <p:nvPicPr>
          <p:cNvPr id="3078"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44332" y="971507"/>
            <a:ext cx="6842237" cy="53202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518517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lstStyle/>
          <a:p>
            <a:r>
              <a:rPr lang="en-US" dirty="0" smtClean="0"/>
              <a:t>Mapping example</a:t>
            </a:r>
            <a:endParaRPr lang="en-US" dirty="0"/>
          </a:p>
        </p:txBody>
      </p:sp>
      <p:sp>
        <p:nvSpPr>
          <p:cNvPr id="4" name="Text Placeholder 3"/>
          <p:cNvSpPr>
            <a:spLocks noGrp="1"/>
          </p:cNvSpPr>
          <p:nvPr>
            <p:ph type="body" idx="10"/>
          </p:nvPr>
        </p:nvSpPr>
        <p:spPr>
          <a:xfrm>
            <a:off x="685800" y="2921352"/>
            <a:ext cx="7772400" cy="1339751"/>
          </a:xfrm>
        </p:spPr>
        <p:txBody>
          <a:bodyPr/>
          <a:lstStyle/>
          <a:p>
            <a:r>
              <a:rPr lang="en-US" dirty="0"/>
              <a:t>Transformation from one information sharing data format (STIX) to another (NIEM)</a:t>
            </a:r>
          </a:p>
          <a:p>
            <a:endParaRPr lang="en-US" dirty="0"/>
          </a:p>
        </p:txBody>
      </p:sp>
    </p:spTree>
    <p:extLst>
      <p:ext uri="{BB962C8B-B14F-4D97-AF65-F5344CB8AC3E}">
        <p14:creationId xmlns:p14="http://schemas.microsoft.com/office/powerpoint/2010/main" val="4793347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STIX (High Level) in UML</a:t>
            </a:r>
            <a:endParaRPr 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314278"/>
            <a:ext cx="9143999" cy="49800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8663948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5838" y="1035832"/>
            <a:ext cx="7715250" cy="4619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r>
              <a:rPr lang="en-US" dirty="0" smtClean="0"/>
              <a:t>STIX Mapping fragment</a:t>
            </a:r>
            <a:endParaRPr lang="en-US" dirty="0"/>
          </a:p>
        </p:txBody>
      </p:sp>
      <p:sp>
        <p:nvSpPr>
          <p:cNvPr id="3" name="TextBox 2"/>
          <p:cNvSpPr txBox="1"/>
          <p:nvPr/>
        </p:nvSpPr>
        <p:spPr>
          <a:xfrm>
            <a:off x="782039" y="5751576"/>
            <a:ext cx="7699049" cy="369332"/>
          </a:xfrm>
          <a:prstGeom prst="rect">
            <a:avLst/>
          </a:prstGeom>
          <a:noFill/>
        </p:spPr>
        <p:txBody>
          <a:bodyPr wrap="square" rtlCol="0">
            <a:spAutoFit/>
          </a:bodyPr>
          <a:lstStyle/>
          <a:p>
            <a:r>
              <a:rPr lang="en-US" dirty="0" smtClean="0"/>
              <a:t>Note: Complete mapping rules are more complex</a:t>
            </a:r>
            <a:endParaRPr lang="en-US" dirty="0"/>
          </a:p>
        </p:txBody>
      </p:sp>
    </p:spTree>
    <p:extLst>
      <p:ext uri="{BB962C8B-B14F-4D97-AF65-F5344CB8AC3E}">
        <p14:creationId xmlns:p14="http://schemas.microsoft.com/office/powerpoint/2010/main" val="187877240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9"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72768" y="783427"/>
            <a:ext cx="6129973" cy="54895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r>
              <a:rPr lang="en-US" dirty="0" smtClean="0"/>
              <a:t>NIEM Subset of interest</a:t>
            </a:r>
            <a:endParaRPr lang="en-US" dirty="0"/>
          </a:p>
        </p:txBody>
      </p:sp>
      <p:sp>
        <p:nvSpPr>
          <p:cNvPr id="3" name="Left Brace 2"/>
          <p:cNvSpPr/>
          <p:nvPr/>
        </p:nvSpPr>
        <p:spPr>
          <a:xfrm>
            <a:off x="1956816" y="1094822"/>
            <a:ext cx="1078992" cy="2690794"/>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 name="TextBox 3"/>
          <p:cNvSpPr txBox="1"/>
          <p:nvPr/>
        </p:nvSpPr>
        <p:spPr>
          <a:xfrm>
            <a:off x="464849" y="1883664"/>
            <a:ext cx="1491968" cy="1384995"/>
          </a:xfrm>
          <a:prstGeom prst="rect">
            <a:avLst/>
          </a:prstGeom>
          <a:noFill/>
        </p:spPr>
        <p:txBody>
          <a:bodyPr wrap="square" rtlCol="0">
            <a:spAutoFit/>
          </a:bodyPr>
          <a:lstStyle/>
          <a:p>
            <a:r>
              <a:rPr lang="en-US" sz="1400" dirty="0" smtClean="0"/>
              <a:t>Multiple classes representing an incident due to the way NIEM segments domains</a:t>
            </a:r>
            <a:endParaRPr lang="en-US" sz="1400" dirty="0"/>
          </a:p>
        </p:txBody>
      </p:sp>
    </p:spTree>
    <p:extLst>
      <p:ext uri="{BB962C8B-B14F-4D97-AF65-F5344CB8AC3E}">
        <p14:creationId xmlns:p14="http://schemas.microsoft.com/office/powerpoint/2010/main" val="403548145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NIEM Mapping Fragment</a:t>
            </a:r>
            <a:endParaRPr lang="en-US" dirty="0"/>
          </a:p>
        </p:txBody>
      </p:sp>
      <p:pic>
        <p:nvPicPr>
          <p:cNvPr id="102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9588" y="1076325"/>
            <a:ext cx="8124825" cy="4705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1648730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a:t>
            </a:r>
            <a:r>
              <a:rPr lang="en-US" dirty="0" smtClean="0"/>
              <a:t>STIX data</a:t>
            </a:r>
            <a:endParaRPr lang="en-US" dirty="0"/>
          </a:p>
        </p:txBody>
      </p:sp>
      <p:sp>
        <p:nvSpPr>
          <p:cNvPr id="3" name="TextBox 2"/>
          <p:cNvSpPr txBox="1"/>
          <p:nvPr/>
        </p:nvSpPr>
        <p:spPr>
          <a:xfrm>
            <a:off x="579422" y="1394234"/>
            <a:ext cx="184731" cy="276999"/>
          </a:xfrm>
          <a:prstGeom prst="rect">
            <a:avLst/>
          </a:prstGeom>
          <a:noFill/>
        </p:spPr>
        <p:txBody>
          <a:bodyPr wrap="none" rtlCol="0">
            <a:spAutoFit/>
          </a:bodyPr>
          <a:lstStyle/>
          <a:p>
            <a:endParaRPr lang="en-US" sz="1200" dirty="0"/>
          </a:p>
        </p:txBody>
      </p:sp>
      <p:sp>
        <p:nvSpPr>
          <p:cNvPr id="4" name="Rectangle 3"/>
          <p:cNvSpPr/>
          <p:nvPr/>
        </p:nvSpPr>
        <p:spPr>
          <a:xfrm>
            <a:off x="201168" y="916347"/>
            <a:ext cx="8732520" cy="5262979"/>
          </a:xfrm>
          <a:prstGeom prst="rect">
            <a:avLst/>
          </a:prstGeom>
        </p:spPr>
        <p:txBody>
          <a:bodyPr wrap="square">
            <a:spAutoFit/>
          </a:bodyPr>
          <a:lstStyle/>
          <a:p>
            <a:r>
              <a:rPr lang="en-US" sz="1200" dirty="0" smtClean="0"/>
              <a:t>&lt;</a:t>
            </a:r>
            <a:r>
              <a:rPr lang="en-US" sz="1200" dirty="0" err="1"/>
              <a:t>stix:Incident</a:t>
            </a:r>
            <a:r>
              <a:rPr lang="en-US" sz="1200" dirty="0"/>
              <a:t> id="example:incident-fd56fb34-af59-47b3-95cf-7baaaa53fe93" timestamp="2014-08-28T16:42:52.859547+00:00" </a:t>
            </a:r>
            <a:r>
              <a:rPr lang="en-US" sz="1200" dirty="0" err="1"/>
              <a:t>xsi:type</a:t>
            </a:r>
            <a:r>
              <a:rPr lang="en-US" sz="1200" dirty="0"/>
              <a:t>='</a:t>
            </a:r>
            <a:r>
              <a:rPr lang="en-US" sz="1200" dirty="0" err="1"/>
              <a:t>incident:</a:t>
            </a:r>
            <a:r>
              <a:rPr lang="en-US" sz="1200" b="1" dirty="0" err="1">
                <a:solidFill>
                  <a:srgbClr val="00B0F0"/>
                </a:solidFill>
              </a:rPr>
              <a:t>IncidentTyp</a:t>
            </a:r>
            <a:r>
              <a:rPr lang="en-US" sz="1200" b="1" dirty="0" err="1"/>
              <a:t>e</a:t>
            </a:r>
            <a:r>
              <a:rPr lang="en-US" sz="1200" dirty="0"/>
              <a:t>' version="1.1.1"&gt; </a:t>
            </a:r>
            <a:endParaRPr lang="en-US" sz="1200" dirty="0" smtClean="0"/>
          </a:p>
          <a:p>
            <a:r>
              <a:rPr lang="en-US" sz="1200" dirty="0" smtClean="0"/>
              <a:t>	&lt;</a:t>
            </a:r>
            <a:r>
              <a:rPr lang="en-US" sz="1200" dirty="0" err="1"/>
              <a:t>incident:Title</a:t>
            </a:r>
            <a:r>
              <a:rPr lang="en-US" sz="1200" dirty="0"/>
              <a:t>&gt;</a:t>
            </a:r>
            <a:r>
              <a:rPr lang="en-US" sz="1200" b="1" dirty="0">
                <a:solidFill>
                  <a:srgbClr val="00B0F0"/>
                </a:solidFill>
              </a:rPr>
              <a:t>Breach of Canary Corp</a:t>
            </a:r>
            <a:r>
              <a:rPr lang="en-US" sz="1200" dirty="0"/>
              <a:t>&lt;/</a:t>
            </a:r>
            <a:r>
              <a:rPr lang="en-US" sz="1200" dirty="0" err="1"/>
              <a:t>incident:Title</a:t>
            </a:r>
            <a:r>
              <a:rPr lang="en-US" sz="1200" dirty="0"/>
              <a:t>&gt; </a:t>
            </a:r>
            <a:endParaRPr lang="en-US" sz="1200" dirty="0" smtClean="0"/>
          </a:p>
          <a:p>
            <a:r>
              <a:rPr lang="en-US" sz="1200" dirty="0" smtClean="0"/>
              <a:t>	&lt;</a:t>
            </a:r>
            <a:r>
              <a:rPr lang="en-US" sz="1200" dirty="0" err="1"/>
              <a:t>incident:Time</a:t>
            </a:r>
            <a:r>
              <a:rPr lang="en-US" sz="1200" dirty="0"/>
              <a:t>&gt; </a:t>
            </a:r>
            <a:endParaRPr lang="en-US" sz="1200" dirty="0" smtClean="0"/>
          </a:p>
          <a:p>
            <a:r>
              <a:rPr lang="en-US" sz="1200" dirty="0" smtClean="0"/>
              <a:t>		&lt;</a:t>
            </a:r>
            <a:r>
              <a:rPr lang="en-US" sz="1200" dirty="0" err="1"/>
              <a:t>incident:Incident_Discovery</a:t>
            </a:r>
            <a:r>
              <a:rPr lang="en-US" sz="1200" dirty="0"/>
              <a:t> precision="second"&gt;2013-01-13T00:00:00&lt;/</a:t>
            </a:r>
            <a:r>
              <a:rPr lang="en-US" sz="1200" dirty="0" err="1"/>
              <a:t>incident:Incident_Discovery</a:t>
            </a:r>
            <a:r>
              <a:rPr lang="en-US" sz="1200" dirty="0"/>
              <a:t>&gt; </a:t>
            </a:r>
            <a:endParaRPr lang="en-US" sz="1200" dirty="0" smtClean="0"/>
          </a:p>
          <a:p>
            <a:r>
              <a:rPr lang="en-US" sz="1200" dirty="0" smtClean="0"/>
              <a:t>	&lt;/</a:t>
            </a:r>
            <a:r>
              <a:rPr lang="en-US" sz="1200" dirty="0" err="1"/>
              <a:t>incident:Time</a:t>
            </a:r>
            <a:r>
              <a:rPr lang="en-US" sz="1200" dirty="0"/>
              <a:t>&gt; </a:t>
            </a:r>
            <a:endParaRPr lang="en-US" sz="1200" dirty="0" smtClean="0"/>
          </a:p>
          <a:p>
            <a:r>
              <a:rPr lang="en-US" sz="1200" dirty="0" smtClean="0"/>
              <a:t>	&lt;</a:t>
            </a:r>
            <a:r>
              <a:rPr lang="en-US" sz="1200" dirty="0" err="1"/>
              <a:t>incident:Description</a:t>
            </a:r>
            <a:r>
              <a:rPr lang="en-US" sz="1200" dirty="0"/>
              <a:t>&gt;</a:t>
            </a:r>
            <a:r>
              <a:rPr lang="en-US" sz="1200" b="1" dirty="0">
                <a:solidFill>
                  <a:srgbClr val="00B0F0"/>
                </a:solidFill>
              </a:rPr>
              <a:t>Intrusion into enterprise network</a:t>
            </a:r>
            <a:r>
              <a:rPr lang="en-US" sz="1200" dirty="0"/>
              <a:t>&lt;/</a:t>
            </a:r>
            <a:r>
              <a:rPr lang="en-US" sz="1200" dirty="0" err="1"/>
              <a:t>incident:Description</a:t>
            </a:r>
            <a:r>
              <a:rPr lang="en-US" sz="1200" dirty="0"/>
              <a:t>&gt; </a:t>
            </a:r>
            <a:endParaRPr lang="en-US" sz="1200" dirty="0" smtClean="0"/>
          </a:p>
          <a:p>
            <a:r>
              <a:rPr lang="en-US" sz="1200" dirty="0" smtClean="0"/>
              <a:t>	&lt;</a:t>
            </a:r>
            <a:r>
              <a:rPr lang="en-US" sz="1200" dirty="0" err="1"/>
              <a:t>incident:Reporter</a:t>
            </a:r>
            <a:r>
              <a:rPr lang="en-US" sz="1200" dirty="0"/>
              <a:t>&gt; </a:t>
            </a:r>
            <a:endParaRPr lang="en-US" sz="1200" dirty="0" smtClean="0"/>
          </a:p>
          <a:p>
            <a:r>
              <a:rPr lang="en-US" sz="1200" dirty="0" smtClean="0"/>
              <a:t>		&lt;</a:t>
            </a:r>
            <a:r>
              <a:rPr lang="en-US" sz="1200" dirty="0" err="1"/>
              <a:t>stixCommon:Description</a:t>
            </a:r>
            <a:r>
              <a:rPr lang="en-US" sz="1200" dirty="0"/>
              <a:t>&gt;The person who reported it&lt;/</a:t>
            </a:r>
            <a:r>
              <a:rPr lang="en-US" sz="1200" dirty="0" err="1"/>
              <a:t>stixCommon:Description</a:t>
            </a:r>
            <a:r>
              <a:rPr lang="en-US" sz="1200" dirty="0"/>
              <a:t>&gt; </a:t>
            </a:r>
            <a:endParaRPr lang="en-US" sz="1200" dirty="0" smtClean="0"/>
          </a:p>
          <a:p>
            <a:r>
              <a:rPr lang="en-US" sz="1200" dirty="0" smtClean="0"/>
              <a:t>		&lt;</a:t>
            </a:r>
            <a:r>
              <a:rPr lang="en-US" sz="1200" dirty="0" err="1"/>
              <a:t>stixCommon:Identity</a:t>
            </a:r>
            <a:r>
              <a:rPr lang="en-US" sz="1200" dirty="0"/>
              <a:t> id="example:Identity-5db269cf-e603-4df9-ae8c-51ff295abfaa"&gt; </a:t>
            </a:r>
            <a:endParaRPr lang="en-US" sz="1200" dirty="0" smtClean="0"/>
          </a:p>
          <a:p>
            <a:r>
              <a:rPr lang="en-US" sz="1200" dirty="0" smtClean="0"/>
              <a:t>			&lt;</a:t>
            </a:r>
            <a:r>
              <a:rPr lang="en-US" sz="1200" dirty="0" err="1"/>
              <a:t>stixCommon:Name</a:t>
            </a:r>
            <a:r>
              <a:rPr lang="en-US" sz="1200" dirty="0"/>
              <a:t>&gt;Sample Investigations, LLC&lt;/</a:t>
            </a:r>
            <a:r>
              <a:rPr lang="en-US" sz="1200" dirty="0" err="1"/>
              <a:t>stixCommon:Name</a:t>
            </a:r>
            <a:r>
              <a:rPr lang="en-US" sz="1200" dirty="0"/>
              <a:t>&gt; </a:t>
            </a:r>
            <a:endParaRPr lang="en-US" sz="1200" dirty="0" smtClean="0"/>
          </a:p>
          <a:p>
            <a:r>
              <a:rPr lang="en-US" sz="1200" dirty="0" smtClean="0"/>
              <a:t>		&lt;/</a:t>
            </a:r>
            <a:r>
              <a:rPr lang="en-US" sz="1200" dirty="0" err="1"/>
              <a:t>stixCommon:Identity</a:t>
            </a:r>
            <a:r>
              <a:rPr lang="en-US" sz="1200" dirty="0"/>
              <a:t>&gt; </a:t>
            </a:r>
            <a:endParaRPr lang="en-US" sz="1200" dirty="0" smtClean="0"/>
          </a:p>
          <a:p>
            <a:pPr lvl="1"/>
            <a:r>
              <a:rPr lang="en-US" sz="1200" dirty="0" smtClean="0"/>
              <a:t>	&lt;</a:t>
            </a:r>
            <a:r>
              <a:rPr lang="en-US" sz="1200" dirty="0" err="1"/>
              <a:t>stixCommon:Time</a:t>
            </a:r>
            <a:r>
              <a:rPr lang="en-US" sz="1200" dirty="0"/>
              <a:t>&gt; </a:t>
            </a:r>
            <a:endParaRPr lang="en-US" sz="1200" dirty="0" smtClean="0"/>
          </a:p>
          <a:p>
            <a:pPr lvl="1"/>
            <a:r>
              <a:rPr lang="en-US" sz="1200" dirty="0" smtClean="0"/>
              <a:t>		&lt;</a:t>
            </a:r>
            <a:r>
              <a:rPr lang="en-US" sz="1200" dirty="0" err="1"/>
              <a:t>cyboxCommon:Produced_Time</a:t>
            </a:r>
            <a:r>
              <a:rPr lang="en-US" sz="1200" dirty="0"/>
              <a:t>&gt;2014-03-11T00:00:00&lt;/</a:t>
            </a:r>
            <a:r>
              <a:rPr lang="en-US" sz="1200" dirty="0" err="1"/>
              <a:t>cyboxCommon:Produced_Time</a:t>
            </a:r>
            <a:r>
              <a:rPr lang="en-US" sz="1200" dirty="0"/>
              <a:t>&gt; </a:t>
            </a:r>
            <a:endParaRPr lang="en-US" sz="1200" dirty="0" smtClean="0"/>
          </a:p>
          <a:p>
            <a:pPr lvl="1"/>
            <a:r>
              <a:rPr lang="en-US" sz="1200" dirty="0" smtClean="0"/>
              <a:t>	&lt;/</a:t>
            </a:r>
            <a:r>
              <a:rPr lang="en-US" sz="1200" dirty="0" err="1"/>
              <a:t>stixCommon:Time</a:t>
            </a:r>
            <a:r>
              <a:rPr lang="en-US" sz="1200" dirty="0"/>
              <a:t>&gt; </a:t>
            </a:r>
            <a:endParaRPr lang="en-US" sz="1200" dirty="0" smtClean="0"/>
          </a:p>
          <a:p>
            <a:r>
              <a:rPr lang="en-US" sz="1200" dirty="0" smtClean="0"/>
              <a:t>	&lt;/</a:t>
            </a:r>
            <a:r>
              <a:rPr lang="en-US" sz="1200" dirty="0" err="1"/>
              <a:t>incident:Reporter</a:t>
            </a:r>
            <a:r>
              <a:rPr lang="en-US" sz="1200" dirty="0"/>
              <a:t>&gt; </a:t>
            </a:r>
            <a:endParaRPr lang="en-US" sz="1200" dirty="0" smtClean="0"/>
          </a:p>
          <a:p>
            <a:r>
              <a:rPr lang="en-US" sz="1200" dirty="0" smtClean="0"/>
              <a:t>	&lt;</a:t>
            </a:r>
            <a:r>
              <a:rPr lang="en-US" sz="1200" dirty="0" err="1"/>
              <a:t>incident:</a:t>
            </a:r>
            <a:r>
              <a:rPr lang="en-US" sz="1200" b="1" dirty="0" err="1"/>
              <a:t>Victim</a:t>
            </a:r>
            <a:r>
              <a:rPr lang="en-US" sz="1200" dirty="0"/>
              <a:t> id="example:Identity-c85082f3-bc04-43c8-a000-e0c1d0f2c045"&gt; </a:t>
            </a:r>
            <a:endParaRPr lang="en-US" sz="1200" dirty="0" smtClean="0"/>
          </a:p>
          <a:p>
            <a:pPr lvl="1"/>
            <a:r>
              <a:rPr lang="en-US" sz="1200" dirty="0" smtClean="0"/>
              <a:t>	&lt;</a:t>
            </a:r>
            <a:r>
              <a:rPr lang="en-US" sz="1200" dirty="0" err="1" smtClean="0"/>
              <a:t>stixCommon:Name</a:t>
            </a:r>
            <a:r>
              <a:rPr lang="en-US" sz="1200" dirty="0" smtClean="0"/>
              <a:t>&gt;</a:t>
            </a:r>
            <a:r>
              <a:rPr lang="en-US" sz="1200" b="1" dirty="0" smtClean="0">
                <a:solidFill>
                  <a:srgbClr val="00B0F0"/>
                </a:solidFill>
              </a:rPr>
              <a:t>Canary </a:t>
            </a:r>
            <a:r>
              <a:rPr lang="en-US" sz="1200" b="1" dirty="0">
                <a:solidFill>
                  <a:srgbClr val="00B0F0"/>
                </a:solidFill>
              </a:rPr>
              <a:t>Corp</a:t>
            </a:r>
            <a:r>
              <a:rPr lang="en-US" sz="1200" dirty="0"/>
              <a:t>&lt;/</a:t>
            </a:r>
            <a:r>
              <a:rPr lang="en-US" sz="1200" dirty="0" err="1"/>
              <a:t>stixCommon:Name</a:t>
            </a:r>
            <a:r>
              <a:rPr lang="en-US" sz="1200" dirty="0"/>
              <a:t>&gt; </a:t>
            </a:r>
            <a:endParaRPr lang="en-US" sz="1200" dirty="0" smtClean="0"/>
          </a:p>
          <a:p>
            <a:pPr lvl="1"/>
            <a:r>
              <a:rPr lang="en-US" sz="1200" dirty="0" smtClean="0"/>
              <a:t>&lt;/</a:t>
            </a:r>
            <a:r>
              <a:rPr lang="en-US" sz="1200" dirty="0" err="1"/>
              <a:t>incident:Victim</a:t>
            </a:r>
            <a:r>
              <a:rPr lang="en-US" sz="1200" dirty="0"/>
              <a:t>&gt; </a:t>
            </a:r>
            <a:endParaRPr lang="en-US" sz="1200" dirty="0" smtClean="0"/>
          </a:p>
          <a:p>
            <a:r>
              <a:rPr lang="en-US" sz="1200" dirty="0" smtClean="0"/>
              <a:t>	&lt;</a:t>
            </a:r>
            <a:r>
              <a:rPr lang="en-US" sz="1200" dirty="0" err="1"/>
              <a:t>incident:Impact_Assessment</a:t>
            </a:r>
            <a:r>
              <a:rPr lang="en-US" sz="1200" dirty="0"/>
              <a:t>&gt; </a:t>
            </a:r>
            <a:endParaRPr lang="en-US" sz="1200" dirty="0" smtClean="0"/>
          </a:p>
          <a:p>
            <a:pPr lvl="2"/>
            <a:r>
              <a:rPr lang="en-US" sz="1200" dirty="0" smtClean="0"/>
              <a:t>&lt;</a:t>
            </a:r>
            <a:r>
              <a:rPr lang="en-US" sz="1200" dirty="0" err="1"/>
              <a:t>incident:Effects</a:t>
            </a:r>
            <a:r>
              <a:rPr lang="en-US" sz="1200" dirty="0"/>
              <a:t>&gt; </a:t>
            </a:r>
            <a:endParaRPr lang="en-US" sz="1200" dirty="0" smtClean="0"/>
          </a:p>
          <a:p>
            <a:pPr lvl="2"/>
            <a:r>
              <a:rPr lang="en-US" sz="1200" dirty="0" smtClean="0"/>
              <a:t>	&lt;</a:t>
            </a:r>
            <a:r>
              <a:rPr lang="en-US" sz="1200" dirty="0" err="1"/>
              <a:t>incident:Effect</a:t>
            </a:r>
            <a:r>
              <a:rPr lang="en-US" sz="1200" dirty="0"/>
              <a:t> </a:t>
            </a:r>
            <a:r>
              <a:rPr lang="en-US" sz="1200" dirty="0" err="1"/>
              <a:t>xsi:type</a:t>
            </a:r>
            <a:r>
              <a:rPr lang="en-US" sz="1200" dirty="0"/>
              <a:t>="stixVocabs:IncidentEffectVocab-1.0"&gt;Financial Loss&lt;/</a:t>
            </a:r>
            <a:r>
              <a:rPr lang="en-US" sz="1200" dirty="0" err="1"/>
              <a:t>incident:Effect</a:t>
            </a:r>
            <a:r>
              <a:rPr lang="en-US" sz="1200" dirty="0"/>
              <a:t>&gt; </a:t>
            </a:r>
            <a:endParaRPr lang="en-US" sz="1200" dirty="0" smtClean="0"/>
          </a:p>
          <a:p>
            <a:pPr lvl="2"/>
            <a:r>
              <a:rPr lang="en-US" sz="1200" dirty="0" smtClean="0"/>
              <a:t>&lt;/</a:t>
            </a:r>
            <a:r>
              <a:rPr lang="en-US" sz="1200" dirty="0" err="1"/>
              <a:t>incident:Effects</a:t>
            </a:r>
            <a:r>
              <a:rPr lang="en-US" sz="1200" dirty="0"/>
              <a:t>&gt; </a:t>
            </a:r>
            <a:endParaRPr lang="en-US" sz="1200" dirty="0" smtClean="0"/>
          </a:p>
          <a:p>
            <a:pPr lvl="1"/>
            <a:r>
              <a:rPr lang="en-US" sz="1200" dirty="0" smtClean="0"/>
              <a:t>&lt;/</a:t>
            </a:r>
            <a:r>
              <a:rPr lang="en-US" sz="1200" dirty="0" err="1"/>
              <a:t>incident:Impact_Assessment</a:t>
            </a:r>
            <a:r>
              <a:rPr lang="en-US" sz="1200" dirty="0"/>
              <a:t>&gt; </a:t>
            </a:r>
            <a:endParaRPr lang="en-US" sz="1200" dirty="0" smtClean="0"/>
          </a:p>
          <a:p>
            <a:r>
              <a:rPr lang="en-US" sz="1200" dirty="0" smtClean="0"/>
              <a:t>	&lt;</a:t>
            </a:r>
            <a:r>
              <a:rPr lang="en-US" sz="1200" dirty="0" err="1" smtClean="0"/>
              <a:t>incident:Confidence</a:t>
            </a:r>
            <a:r>
              <a:rPr lang="en-US" sz="1200" dirty="0" smtClean="0"/>
              <a:t> timestamp="2014-08-28T16:42:52.859570+00:00"&gt; </a:t>
            </a:r>
          </a:p>
          <a:p>
            <a:pPr lvl="1"/>
            <a:r>
              <a:rPr lang="en-US" sz="1200" dirty="0" smtClean="0"/>
              <a:t>	&lt;</a:t>
            </a:r>
            <a:r>
              <a:rPr lang="en-US" sz="1200" dirty="0" err="1" smtClean="0"/>
              <a:t>stixCommon:Value</a:t>
            </a:r>
            <a:r>
              <a:rPr lang="en-US" sz="1200" dirty="0" smtClean="0"/>
              <a:t> </a:t>
            </a:r>
            <a:r>
              <a:rPr lang="en-US" sz="1200" dirty="0" err="1" smtClean="0"/>
              <a:t>xsi:type</a:t>
            </a:r>
            <a:r>
              <a:rPr lang="en-US" sz="1200" dirty="0" smtClean="0"/>
              <a:t>="stixVocabs:HighMediumLowVocab-1.0"&gt;High&lt;/</a:t>
            </a:r>
            <a:r>
              <a:rPr lang="en-US" sz="1200" dirty="0" err="1" smtClean="0"/>
              <a:t>stixCommon:Value</a:t>
            </a:r>
            <a:r>
              <a:rPr lang="en-US" sz="1200" dirty="0" smtClean="0"/>
              <a:t>&gt; </a:t>
            </a:r>
          </a:p>
          <a:p>
            <a:pPr lvl="1"/>
            <a:r>
              <a:rPr lang="en-US" sz="1200" dirty="0" smtClean="0"/>
              <a:t>&lt;/</a:t>
            </a:r>
            <a:r>
              <a:rPr lang="en-US" sz="1200" dirty="0" err="1"/>
              <a:t>incident:Confidence</a:t>
            </a:r>
            <a:r>
              <a:rPr lang="en-US" sz="1200" dirty="0"/>
              <a:t>&gt; </a:t>
            </a:r>
            <a:endParaRPr lang="en-US" sz="1200" dirty="0" smtClean="0"/>
          </a:p>
          <a:p>
            <a:r>
              <a:rPr lang="en-US" sz="1200" dirty="0" smtClean="0"/>
              <a:t>&lt;/</a:t>
            </a:r>
            <a:r>
              <a:rPr lang="en-US" sz="1200" dirty="0" err="1"/>
              <a:t>stix:Incident</a:t>
            </a:r>
            <a:r>
              <a:rPr lang="en-US" sz="1200" dirty="0"/>
              <a:t>&gt; </a:t>
            </a:r>
            <a:endParaRPr lang="en-US" sz="1200" dirty="0" smtClean="0"/>
          </a:p>
        </p:txBody>
      </p:sp>
    </p:spTree>
    <p:extLst>
      <p:ext uri="{BB962C8B-B14F-4D97-AF65-F5344CB8AC3E}">
        <p14:creationId xmlns:p14="http://schemas.microsoft.com/office/powerpoint/2010/main" val="345311873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4848" y="143254"/>
            <a:ext cx="8016240" cy="669378"/>
          </a:xfrm>
        </p:spPr>
        <p:txBody>
          <a:bodyPr>
            <a:normAutofit fontScale="90000"/>
          </a:bodyPr>
          <a:lstStyle/>
          <a:p>
            <a:r>
              <a:rPr lang="en-US" dirty="0" smtClean="0"/>
              <a:t>Notional Model Mapping Instances</a:t>
            </a:r>
            <a:endParaRPr lang="en-US" dirty="0"/>
          </a:p>
        </p:txBody>
      </p:sp>
      <p:sp>
        <p:nvSpPr>
          <p:cNvPr id="3" name="TextBox 2"/>
          <p:cNvSpPr txBox="1"/>
          <p:nvPr/>
        </p:nvSpPr>
        <p:spPr>
          <a:xfrm>
            <a:off x="292608" y="2161425"/>
            <a:ext cx="1581913" cy="1384995"/>
          </a:xfrm>
          <a:prstGeom prst="rect">
            <a:avLst/>
          </a:prstGeom>
          <a:noFill/>
        </p:spPr>
        <p:txBody>
          <a:bodyPr wrap="square" rtlCol="0">
            <a:spAutoFit/>
          </a:bodyPr>
          <a:lstStyle/>
          <a:p>
            <a:r>
              <a:rPr lang="en-US" sz="1400" dirty="0" smtClean="0"/>
              <a:t>Note: Conceptual instances are “virtual”, no actual instances are necessarily created.</a:t>
            </a:r>
            <a:endParaRPr lang="en-US" sz="1400" dirty="0"/>
          </a:p>
        </p:txBody>
      </p:sp>
      <p:pic>
        <p:nvPicPr>
          <p:cNvPr id="5126"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14475" y="812632"/>
            <a:ext cx="6983220" cy="54843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7"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2608" y="905351"/>
            <a:ext cx="1248156" cy="7587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ight Arrow 3"/>
          <p:cNvSpPr/>
          <p:nvPr/>
        </p:nvSpPr>
        <p:spPr>
          <a:xfrm>
            <a:off x="1627632" y="1106424"/>
            <a:ext cx="386843" cy="356616"/>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128"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2607" y="5274222"/>
            <a:ext cx="1784715" cy="49564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Bent Arrow 4"/>
          <p:cNvSpPr/>
          <p:nvPr/>
        </p:nvSpPr>
        <p:spPr>
          <a:xfrm rot="16200000" flipH="1">
            <a:off x="1300313" y="4453128"/>
            <a:ext cx="782654" cy="859536"/>
          </a:xfrm>
          <a:prstGeom prst="ben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6" name="TextBox 5"/>
          <p:cNvSpPr txBox="1"/>
          <p:nvPr/>
        </p:nvSpPr>
        <p:spPr>
          <a:xfrm>
            <a:off x="429756" y="1589270"/>
            <a:ext cx="894797" cy="276999"/>
          </a:xfrm>
          <a:prstGeom prst="rect">
            <a:avLst/>
          </a:prstGeom>
          <a:noFill/>
        </p:spPr>
        <p:txBody>
          <a:bodyPr wrap="none" rtlCol="0">
            <a:spAutoFit/>
          </a:bodyPr>
          <a:lstStyle/>
          <a:p>
            <a:r>
              <a:rPr lang="en-US" sz="1200" dirty="0" smtClean="0"/>
              <a:t>STIX Data</a:t>
            </a:r>
            <a:endParaRPr lang="en-US" sz="1200" dirty="0"/>
          </a:p>
        </p:txBody>
      </p:sp>
      <p:sp>
        <p:nvSpPr>
          <p:cNvPr id="15" name="TextBox 14"/>
          <p:cNvSpPr txBox="1"/>
          <p:nvPr/>
        </p:nvSpPr>
        <p:spPr>
          <a:xfrm>
            <a:off x="600444" y="5734624"/>
            <a:ext cx="936475" cy="276999"/>
          </a:xfrm>
          <a:prstGeom prst="rect">
            <a:avLst/>
          </a:prstGeom>
          <a:noFill/>
        </p:spPr>
        <p:txBody>
          <a:bodyPr wrap="none" rtlCol="0">
            <a:spAutoFit/>
          </a:bodyPr>
          <a:lstStyle/>
          <a:p>
            <a:r>
              <a:rPr lang="en-US" sz="1200" dirty="0" smtClean="0"/>
              <a:t>NIEM Data</a:t>
            </a:r>
            <a:endParaRPr lang="en-US" sz="1200" dirty="0"/>
          </a:p>
        </p:txBody>
      </p:sp>
    </p:spTree>
    <p:extLst>
      <p:ext uri="{BB962C8B-B14F-4D97-AF65-F5344CB8AC3E}">
        <p14:creationId xmlns:p14="http://schemas.microsoft.com/office/powerpoint/2010/main" val="244073994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Derived NIEM Data</a:t>
            </a:r>
            <a:endParaRPr lang="en-US" dirty="0"/>
          </a:p>
        </p:txBody>
      </p:sp>
      <p:sp>
        <p:nvSpPr>
          <p:cNvPr id="3" name="Rectangle 2"/>
          <p:cNvSpPr/>
          <p:nvPr/>
        </p:nvSpPr>
        <p:spPr>
          <a:xfrm>
            <a:off x="301752" y="1449396"/>
            <a:ext cx="8412480" cy="2246769"/>
          </a:xfrm>
          <a:prstGeom prst="rect">
            <a:avLst/>
          </a:prstGeom>
        </p:spPr>
        <p:txBody>
          <a:bodyPr wrap="square">
            <a:spAutoFit/>
          </a:bodyPr>
          <a:lstStyle/>
          <a:p>
            <a:r>
              <a:rPr lang="en-US" sz="1400" dirty="0" smtClean="0"/>
              <a:t>&lt;</a:t>
            </a:r>
            <a:r>
              <a:rPr lang="en-US" sz="1400" dirty="0" err="1"/>
              <a:t>Q_:Incident</a:t>
            </a:r>
            <a:r>
              <a:rPr lang="en-US" sz="1400" dirty="0"/>
              <a:t> </a:t>
            </a:r>
            <a:r>
              <a:rPr lang="en-US" sz="1400" dirty="0" smtClean="0"/>
              <a:t>&gt;</a:t>
            </a:r>
          </a:p>
          <a:p>
            <a:pPr lvl="1"/>
            <a:r>
              <a:rPr lang="en-US" sz="1400" dirty="0" smtClean="0"/>
              <a:t>&lt;</a:t>
            </a:r>
            <a:r>
              <a:rPr lang="en-US" sz="1400" dirty="0" err="1" smtClean="0"/>
              <a:t>nc:IncidentObservationText</a:t>
            </a:r>
            <a:r>
              <a:rPr lang="en-US" sz="1400" dirty="0" smtClean="0"/>
              <a:t>&gt;</a:t>
            </a:r>
            <a:r>
              <a:rPr lang="en-US" sz="1400" b="1" dirty="0" smtClean="0">
                <a:solidFill>
                  <a:srgbClr val="00B050"/>
                </a:solidFill>
              </a:rPr>
              <a:t>Intrusion </a:t>
            </a:r>
            <a:r>
              <a:rPr lang="en-US" sz="1400" b="1" dirty="0">
                <a:solidFill>
                  <a:srgbClr val="00B050"/>
                </a:solidFill>
              </a:rPr>
              <a:t>into enterprise network</a:t>
            </a:r>
            <a:r>
              <a:rPr lang="en-US" sz="1400" dirty="0"/>
              <a:t>&lt;/</a:t>
            </a:r>
            <a:r>
              <a:rPr lang="en-US" sz="1400" dirty="0" err="1"/>
              <a:t>nc:IncidentObservationText</a:t>
            </a:r>
            <a:r>
              <a:rPr lang="en-US" sz="1400" dirty="0" smtClean="0"/>
              <a:t>&gt;</a:t>
            </a:r>
          </a:p>
          <a:p>
            <a:pPr lvl="1"/>
            <a:r>
              <a:rPr lang="en-US" sz="1400" dirty="0" smtClean="0"/>
              <a:t>&lt;</a:t>
            </a:r>
            <a:r>
              <a:rPr lang="en-US" sz="1400" dirty="0" err="1"/>
              <a:t>j:IncidentAugmentation</a:t>
            </a:r>
            <a:r>
              <a:rPr lang="en-US" sz="1400" dirty="0"/>
              <a:t> </a:t>
            </a:r>
            <a:r>
              <a:rPr lang="en-US" sz="1400" dirty="0" smtClean="0"/>
              <a:t>&gt;</a:t>
            </a:r>
          </a:p>
          <a:p>
            <a:pPr lvl="2"/>
            <a:r>
              <a:rPr lang="en-US" sz="1400" dirty="0" smtClean="0"/>
              <a:t>&lt;</a:t>
            </a:r>
            <a:r>
              <a:rPr lang="en-US" sz="1400" dirty="0" err="1"/>
              <a:t>j:IncidentVictim</a:t>
            </a:r>
            <a:r>
              <a:rPr lang="en-US" sz="1400" dirty="0"/>
              <a:t> </a:t>
            </a:r>
            <a:r>
              <a:rPr lang="en-US" sz="1400" dirty="0" smtClean="0"/>
              <a:t>&gt;</a:t>
            </a:r>
          </a:p>
          <a:p>
            <a:pPr lvl="3"/>
            <a:r>
              <a:rPr lang="en-US" sz="1400" dirty="0" smtClean="0"/>
              <a:t>&lt;</a:t>
            </a:r>
            <a:r>
              <a:rPr lang="en-US" sz="1400" dirty="0" err="1"/>
              <a:t>j:VictimOrganization</a:t>
            </a:r>
            <a:r>
              <a:rPr lang="en-US" sz="1400" dirty="0"/>
              <a:t>  </a:t>
            </a:r>
            <a:r>
              <a:rPr lang="en-US" sz="1400" dirty="0" err="1"/>
              <a:t>xsi:type</a:t>
            </a:r>
            <a:r>
              <a:rPr lang="en-US" sz="1400" dirty="0"/>
              <a:t>="</a:t>
            </a:r>
            <a:r>
              <a:rPr lang="en-US" sz="1400" dirty="0" err="1"/>
              <a:t>nc:OrganizationType</a:t>
            </a:r>
            <a:r>
              <a:rPr lang="en-US" sz="1400" dirty="0" smtClean="0"/>
              <a:t>"&gt;</a:t>
            </a:r>
          </a:p>
          <a:p>
            <a:pPr lvl="4"/>
            <a:r>
              <a:rPr lang="en-US" sz="1400" dirty="0" smtClean="0"/>
              <a:t>&lt;</a:t>
            </a:r>
            <a:r>
              <a:rPr lang="en-US" sz="1400" dirty="0" err="1" smtClean="0"/>
              <a:t>nc:OrganizationName</a:t>
            </a:r>
            <a:r>
              <a:rPr lang="en-US" sz="1400" dirty="0" smtClean="0"/>
              <a:t>&gt;</a:t>
            </a:r>
            <a:r>
              <a:rPr lang="en-US" sz="1400" b="1" dirty="0" smtClean="0">
                <a:solidFill>
                  <a:srgbClr val="00B050"/>
                </a:solidFill>
              </a:rPr>
              <a:t>Canary </a:t>
            </a:r>
            <a:r>
              <a:rPr lang="en-US" sz="1400" b="1" dirty="0">
                <a:solidFill>
                  <a:srgbClr val="00B050"/>
                </a:solidFill>
              </a:rPr>
              <a:t>Corp</a:t>
            </a:r>
            <a:r>
              <a:rPr lang="en-US" sz="1400" dirty="0"/>
              <a:t>&lt;/</a:t>
            </a:r>
            <a:r>
              <a:rPr lang="en-US" sz="1400" dirty="0" err="1"/>
              <a:t>nc:OrganizationName</a:t>
            </a:r>
            <a:r>
              <a:rPr lang="en-US" sz="1400" dirty="0" smtClean="0"/>
              <a:t>&gt;</a:t>
            </a:r>
          </a:p>
          <a:p>
            <a:pPr lvl="3"/>
            <a:r>
              <a:rPr lang="en-US" sz="1400" dirty="0" smtClean="0"/>
              <a:t>&lt;/</a:t>
            </a:r>
            <a:r>
              <a:rPr lang="en-US" sz="1400" dirty="0" err="1"/>
              <a:t>j:VictimOrganization</a:t>
            </a:r>
            <a:r>
              <a:rPr lang="en-US" sz="1400" dirty="0" smtClean="0"/>
              <a:t>&gt;</a:t>
            </a:r>
          </a:p>
          <a:p>
            <a:pPr lvl="2"/>
            <a:r>
              <a:rPr lang="en-US" sz="1400" dirty="0" smtClean="0"/>
              <a:t>&lt;/</a:t>
            </a:r>
            <a:r>
              <a:rPr lang="en-US" sz="1400" dirty="0" err="1"/>
              <a:t>j:IncidentVictim</a:t>
            </a:r>
            <a:r>
              <a:rPr lang="en-US" sz="1400" dirty="0" smtClean="0"/>
              <a:t>&gt;</a:t>
            </a:r>
          </a:p>
          <a:p>
            <a:pPr lvl="1"/>
            <a:r>
              <a:rPr lang="en-US" sz="1400" dirty="0" smtClean="0"/>
              <a:t>&lt;/</a:t>
            </a:r>
            <a:r>
              <a:rPr lang="en-US" sz="1400" dirty="0" err="1"/>
              <a:t>j:IncidentAugmentation</a:t>
            </a:r>
            <a:r>
              <a:rPr lang="en-US" sz="1400" dirty="0" smtClean="0"/>
              <a:t>&gt;</a:t>
            </a:r>
          </a:p>
          <a:p>
            <a:r>
              <a:rPr lang="en-US" sz="1400" dirty="0" smtClean="0"/>
              <a:t>&lt;/</a:t>
            </a:r>
            <a:r>
              <a:rPr lang="en-US" sz="1400" dirty="0" err="1"/>
              <a:t>Q_:Incident</a:t>
            </a:r>
            <a:r>
              <a:rPr lang="en-US" sz="1400" dirty="0"/>
              <a:t>&gt;	</a:t>
            </a:r>
          </a:p>
        </p:txBody>
      </p:sp>
      <p:sp>
        <p:nvSpPr>
          <p:cNvPr id="4" name="TextBox 3"/>
          <p:cNvSpPr txBox="1"/>
          <p:nvPr/>
        </p:nvSpPr>
        <p:spPr>
          <a:xfrm>
            <a:off x="2116463" y="4399571"/>
            <a:ext cx="4783058" cy="1477328"/>
          </a:xfrm>
          <a:prstGeom prst="rect">
            <a:avLst/>
          </a:prstGeom>
          <a:noFill/>
        </p:spPr>
        <p:txBody>
          <a:bodyPr wrap="square" rtlCol="0">
            <a:spAutoFit/>
          </a:bodyPr>
          <a:lstStyle/>
          <a:p>
            <a:r>
              <a:rPr lang="en-US" dirty="0" smtClean="0"/>
              <a:t>Note that only elements of interest that have a correspondence between STIX and NIEM are mapped. However, this kind of summary may be what is needed by, for example, law enforcement.</a:t>
            </a:r>
            <a:endParaRPr lang="en-US" dirty="0"/>
          </a:p>
        </p:txBody>
      </p:sp>
    </p:spTree>
    <p:extLst>
      <p:ext uri="{BB962C8B-B14F-4D97-AF65-F5344CB8AC3E}">
        <p14:creationId xmlns:p14="http://schemas.microsoft.com/office/powerpoint/2010/main" val="5412312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Opportunity</a:t>
            </a:r>
            <a:endParaRPr lang="en-US" dirty="0"/>
          </a:p>
        </p:txBody>
      </p:sp>
      <p:sp>
        <p:nvSpPr>
          <p:cNvPr id="3" name="Content Placeholder 2"/>
          <p:cNvSpPr>
            <a:spLocks noGrp="1"/>
          </p:cNvSpPr>
          <p:nvPr>
            <p:ph sz="half" idx="1"/>
          </p:nvPr>
        </p:nvSpPr>
        <p:spPr/>
        <p:txBody>
          <a:bodyPr>
            <a:normAutofit fontScale="92500" lnSpcReduction="20000"/>
          </a:bodyPr>
          <a:lstStyle/>
          <a:p>
            <a:r>
              <a:rPr lang="en-US" dirty="0" smtClean="0"/>
              <a:t>Integrated threat and risk management across</a:t>
            </a:r>
          </a:p>
          <a:p>
            <a:pPr lvl="1"/>
            <a:r>
              <a:rPr lang="en-US" dirty="0" smtClean="0"/>
              <a:t>Domains</a:t>
            </a:r>
          </a:p>
          <a:p>
            <a:pPr lvl="2"/>
            <a:r>
              <a:rPr lang="en-US" dirty="0" smtClean="0"/>
              <a:t>Cyber, Criminal, Terrorism, Critical Infrastructure, Natural disasters, others…</a:t>
            </a:r>
          </a:p>
          <a:p>
            <a:pPr lvl="1"/>
            <a:r>
              <a:rPr lang="en-US" dirty="0" smtClean="0"/>
              <a:t>Products and technologies</a:t>
            </a:r>
          </a:p>
          <a:p>
            <a:pPr lvl="2"/>
            <a:r>
              <a:rPr lang="en-US" dirty="0" smtClean="0"/>
              <a:t>Enterprise risk management, cyber tools, disaster planning, etc…</a:t>
            </a:r>
          </a:p>
          <a:p>
            <a:pPr lvl="1"/>
            <a:r>
              <a:rPr lang="en-US" dirty="0" smtClean="0"/>
              <a:t>Organizations</a:t>
            </a:r>
          </a:p>
          <a:p>
            <a:pPr lvl="2"/>
            <a:r>
              <a:rPr lang="en-US" dirty="0" smtClean="0"/>
              <a:t>Government (Global, National, State, Local, Tribal), Non-governmental organizations, Commercial</a:t>
            </a:r>
          </a:p>
          <a:p>
            <a:r>
              <a:rPr lang="en-US" dirty="0" smtClean="0"/>
              <a:t>Leading to</a:t>
            </a:r>
          </a:p>
          <a:p>
            <a:pPr lvl="1"/>
            <a:r>
              <a:rPr lang="en-US" dirty="0" smtClean="0"/>
              <a:t>Shared awareness of threats and </a:t>
            </a:r>
            <a:r>
              <a:rPr lang="en-US" dirty="0" smtClean="0"/>
              <a:t>risks</a:t>
            </a:r>
          </a:p>
          <a:p>
            <a:pPr lvl="1"/>
            <a:r>
              <a:rPr lang="en-US" dirty="0" smtClean="0"/>
              <a:t>Federated information analytics (including “big data”)</a:t>
            </a:r>
            <a:endParaRPr lang="en-US" dirty="0" smtClean="0"/>
          </a:p>
          <a:p>
            <a:pPr lvl="1"/>
            <a:r>
              <a:rPr lang="en-US" dirty="0" smtClean="0"/>
              <a:t>Improved mitigation of threats and risk</a:t>
            </a:r>
          </a:p>
          <a:p>
            <a:pPr lvl="1"/>
            <a:r>
              <a:rPr lang="en-US" dirty="0" smtClean="0"/>
              <a:t>Situational awareness in real time</a:t>
            </a:r>
          </a:p>
          <a:p>
            <a:pPr lvl="1"/>
            <a:r>
              <a:rPr lang="en-US" dirty="0" smtClean="0"/>
              <a:t>Ability to respond and recover</a:t>
            </a:r>
            <a:endParaRPr lang="en-US" dirty="0"/>
          </a:p>
        </p:txBody>
      </p:sp>
    </p:spTree>
    <p:extLst>
      <p:ext uri="{BB962C8B-B14F-4D97-AF65-F5344CB8AC3E}">
        <p14:creationId xmlns:p14="http://schemas.microsoft.com/office/powerpoint/2010/main" val="391154811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 Placeholder 3"/>
          <p:cNvSpPr>
            <a:spLocks noGrp="1"/>
          </p:cNvSpPr>
          <p:nvPr>
            <p:ph type="body" idx="1"/>
          </p:nvPr>
        </p:nvSpPr>
        <p:spPr/>
        <p:txBody>
          <a:bodyPr/>
          <a:lstStyle/>
          <a:p>
            <a:r>
              <a:rPr lang="en-US" dirty="0" smtClean="0"/>
              <a:t>Outlook</a:t>
            </a:r>
            <a:endParaRPr lang="en-US" dirty="0"/>
          </a:p>
        </p:txBody>
      </p:sp>
      <p:sp>
        <p:nvSpPr>
          <p:cNvPr id="5" name="Text Placeholder 4"/>
          <p:cNvSpPr>
            <a:spLocks noGrp="1"/>
          </p:cNvSpPr>
          <p:nvPr>
            <p:ph type="body" idx="10"/>
          </p:nvPr>
        </p:nvSpPr>
        <p:spPr/>
        <p:txBody>
          <a:bodyPr/>
          <a:lstStyle/>
          <a:p>
            <a:endParaRPr lang="en-US"/>
          </a:p>
        </p:txBody>
      </p:sp>
    </p:spTree>
    <p:extLst>
      <p:ext uri="{BB962C8B-B14F-4D97-AF65-F5344CB8AC3E}">
        <p14:creationId xmlns:p14="http://schemas.microsoft.com/office/powerpoint/2010/main" val="917848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Additional Applications</a:t>
            </a:r>
            <a:endParaRPr lang="en-US" dirty="0"/>
          </a:p>
        </p:txBody>
      </p:sp>
      <p:sp>
        <p:nvSpPr>
          <p:cNvPr id="4" name="Content Placeholder 3"/>
          <p:cNvSpPr>
            <a:spLocks noGrp="1"/>
          </p:cNvSpPr>
          <p:nvPr>
            <p:ph sz="half" idx="1"/>
          </p:nvPr>
        </p:nvSpPr>
        <p:spPr>
          <a:xfrm>
            <a:off x="457200" y="1180815"/>
            <a:ext cx="4925646" cy="4499830"/>
          </a:xfrm>
        </p:spPr>
        <p:txBody>
          <a:bodyPr/>
          <a:lstStyle/>
          <a:p>
            <a:r>
              <a:rPr lang="en-US" dirty="0" smtClean="0"/>
              <a:t>Enterprise Risk Modeling</a:t>
            </a:r>
          </a:p>
          <a:p>
            <a:pPr lvl="1"/>
            <a:r>
              <a:rPr lang="en-US" dirty="0" smtClean="0"/>
              <a:t>Cross-domain accounting for threats, vulnerabilities, and risk</a:t>
            </a:r>
          </a:p>
          <a:p>
            <a:pPr lvl="1"/>
            <a:r>
              <a:rPr lang="en-US" dirty="0" smtClean="0"/>
              <a:t>Tighter integration with public information sources </a:t>
            </a:r>
          </a:p>
          <a:p>
            <a:r>
              <a:rPr lang="en-US" dirty="0" smtClean="0"/>
              <a:t>Modeling for Response Strategies</a:t>
            </a:r>
          </a:p>
          <a:p>
            <a:pPr lvl="1"/>
            <a:r>
              <a:rPr lang="en-US" dirty="0" smtClean="0"/>
              <a:t>Parameterization of threat and risk landscape </a:t>
            </a:r>
          </a:p>
          <a:p>
            <a:pPr lvl="1"/>
            <a:r>
              <a:rPr lang="en-US" dirty="0" smtClean="0"/>
              <a:t>Monte-Carlo simulation and response </a:t>
            </a:r>
            <a:r>
              <a:rPr lang="en-US" dirty="0" smtClean="0"/>
              <a:t>testing</a:t>
            </a:r>
          </a:p>
          <a:p>
            <a:r>
              <a:rPr lang="en-US" dirty="0" smtClean="0"/>
              <a:t>Real time situation awareness</a:t>
            </a:r>
          </a:p>
          <a:p>
            <a:r>
              <a:rPr lang="en-US" dirty="0" smtClean="0"/>
              <a:t>Analytics</a:t>
            </a:r>
            <a:endParaRPr lang="en-US" dirty="0" smtClean="0"/>
          </a:p>
          <a:p>
            <a:pPr lvl="1"/>
            <a:endParaRPr lang="en-US" dirty="0"/>
          </a:p>
        </p:txBody>
      </p:sp>
      <p:graphicFrame>
        <p:nvGraphicFramePr>
          <p:cNvPr id="5" name="Diagram 4"/>
          <p:cNvGraphicFramePr/>
          <p:nvPr>
            <p:extLst>
              <p:ext uri="{D42A27DB-BD31-4B8C-83A1-F6EECF244321}">
                <p14:modId xmlns:p14="http://schemas.microsoft.com/office/powerpoint/2010/main" val="2510748678"/>
              </p:ext>
            </p:extLst>
          </p:nvPr>
        </p:nvGraphicFramePr>
        <p:xfrm>
          <a:off x="5724770" y="1015999"/>
          <a:ext cx="2657230" cy="218830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Picture 5"/>
          <p:cNvPicPr>
            <a:picLocks noChangeAspect="1"/>
          </p:cNvPicPr>
          <p:nvPr/>
        </p:nvPicPr>
        <p:blipFill>
          <a:blip r:embed="rId7"/>
          <a:stretch>
            <a:fillRect/>
          </a:stretch>
        </p:blipFill>
        <p:spPr>
          <a:xfrm>
            <a:off x="6213231" y="3653692"/>
            <a:ext cx="1807308" cy="1807308"/>
          </a:xfrm>
          <a:prstGeom prst="rect">
            <a:avLst/>
          </a:prstGeom>
        </p:spPr>
      </p:pic>
      <p:sp>
        <p:nvSpPr>
          <p:cNvPr id="7" name="Rectangle 6"/>
          <p:cNvSpPr/>
          <p:nvPr/>
        </p:nvSpPr>
        <p:spPr>
          <a:xfrm>
            <a:off x="6213232" y="5519063"/>
            <a:ext cx="1807308" cy="323165"/>
          </a:xfrm>
          <a:prstGeom prst="rect">
            <a:avLst/>
          </a:prstGeom>
        </p:spPr>
        <p:txBody>
          <a:bodyPr wrap="square">
            <a:spAutoFit/>
          </a:bodyPr>
          <a:lstStyle/>
          <a:p>
            <a:r>
              <a:rPr lang="en-US" sz="500" dirty="0"/>
              <a:t>"Pi 30K" by </a:t>
            </a:r>
            <a:r>
              <a:rPr lang="en-US" sz="500" dirty="0" err="1"/>
              <a:t>CaitlinJo</a:t>
            </a:r>
            <a:r>
              <a:rPr lang="en-US" sz="500" dirty="0"/>
              <a:t> - Own </a:t>
            </a:r>
            <a:r>
              <a:rPr lang="en-US" sz="500" dirty="0" err="1"/>
              <a:t>workThis</a:t>
            </a:r>
            <a:r>
              <a:rPr lang="en-US" sz="500" dirty="0"/>
              <a:t> mathematical image was created with </a:t>
            </a:r>
            <a:r>
              <a:rPr lang="en-US" sz="500" dirty="0" err="1"/>
              <a:t>Mathematica</a:t>
            </a:r>
            <a:r>
              <a:rPr lang="en-US" sz="500" dirty="0"/>
              <a:t>. Licensed under Creative Commons Attribution 3.0 via Wikimedia </a:t>
            </a:r>
            <a:r>
              <a:rPr lang="en-US" sz="500" dirty="0" smtClean="0"/>
              <a:t>Commons</a:t>
            </a:r>
            <a:endParaRPr lang="en-US" sz="500" dirty="0"/>
          </a:p>
        </p:txBody>
      </p:sp>
    </p:spTree>
    <p:extLst>
      <p:ext uri="{BB962C8B-B14F-4D97-AF65-F5344CB8AC3E}">
        <p14:creationId xmlns:p14="http://schemas.microsoft.com/office/powerpoint/2010/main" val="9742940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Conclusions</a:t>
            </a:r>
            <a:endParaRPr lang="en-US" dirty="0"/>
          </a:p>
        </p:txBody>
      </p:sp>
      <p:sp>
        <p:nvSpPr>
          <p:cNvPr id="3" name="Content Placeholder 2"/>
          <p:cNvSpPr>
            <a:spLocks noGrp="1"/>
          </p:cNvSpPr>
          <p:nvPr>
            <p:ph sz="half" idx="1"/>
          </p:nvPr>
        </p:nvSpPr>
        <p:spPr/>
        <p:txBody>
          <a:bodyPr>
            <a:normAutofit/>
          </a:bodyPr>
          <a:lstStyle/>
          <a:p>
            <a:r>
              <a:rPr lang="en-US" dirty="0" smtClean="0"/>
              <a:t>Current logical models are application domain specific or domain centric</a:t>
            </a:r>
          </a:p>
          <a:p>
            <a:pPr lvl="1"/>
            <a:r>
              <a:rPr lang="en-US" dirty="0" smtClean="0"/>
              <a:t> Focus on emergency management, cyber/INFOSEC, law enforcement, etc. </a:t>
            </a:r>
          </a:p>
          <a:p>
            <a:pPr lvl="1"/>
            <a:r>
              <a:rPr lang="en-US" dirty="0" smtClean="0"/>
              <a:t>Interoperability between different systems is hard and manual</a:t>
            </a:r>
          </a:p>
          <a:p>
            <a:r>
              <a:rPr lang="en-US" dirty="0" smtClean="0"/>
              <a:t>No comprehensive threat pictures that includes an “all-hazards” view</a:t>
            </a:r>
          </a:p>
          <a:p>
            <a:r>
              <a:rPr lang="en-US" dirty="0" smtClean="0"/>
              <a:t>Conceptual model can add this by providing semantic glue to allow effective mapping</a:t>
            </a:r>
            <a:endParaRPr lang="en-US" dirty="0"/>
          </a:p>
        </p:txBody>
      </p:sp>
      <p:sp>
        <p:nvSpPr>
          <p:cNvPr id="4" name="Rounded Rectangle 3"/>
          <p:cNvSpPr/>
          <p:nvPr/>
        </p:nvSpPr>
        <p:spPr>
          <a:xfrm>
            <a:off x="457200" y="5491238"/>
            <a:ext cx="8229600" cy="641048"/>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Call to Action: Engage with “Team Threat &amp; Risk” </a:t>
            </a:r>
            <a:endParaRPr lang="en-US" dirty="0"/>
          </a:p>
        </p:txBody>
      </p:sp>
    </p:spTree>
    <p:extLst>
      <p:ext uri="{BB962C8B-B14F-4D97-AF65-F5344CB8AC3E}">
        <p14:creationId xmlns:p14="http://schemas.microsoft.com/office/powerpoint/2010/main" val="236443320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endParaRPr lang="en-US"/>
          </a:p>
        </p:txBody>
      </p:sp>
      <p:sp>
        <p:nvSpPr>
          <p:cNvPr id="5" name="Text Placeholder 4"/>
          <p:cNvSpPr>
            <a:spLocks noGrp="1"/>
          </p:cNvSpPr>
          <p:nvPr>
            <p:ph type="body" idx="10"/>
          </p:nvPr>
        </p:nvSpPr>
        <p:spPr/>
        <p:txBody>
          <a:bodyPr/>
          <a:lstStyle/>
          <a:p>
            <a:endParaRPr lang="en-US"/>
          </a:p>
        </p:txBody>
      </p:sp>
      <p:sp>
        <p:nvSpPr>
          <p:cNvPr id="3" name="Title 2"/>
          <p:cNvSpPr>
            <a:spLocks noGrp="1"/>
          </p:cNvSpPr>
          <p:nvPr>
            <p:ph type="title" idx="4294967295"/>
          </p:nvPr>
        </p:nvSpPr>
        <p:spPr>
          <a:xfrm>
            <a:off x="1371600" y="4406900"/>
            <a:ext cx="7772400" cy="1362075"/>
          </a:xfrm>
          <a:prstGeom prst="rect">
            <a:avLst/>
          </a:prstGeom>
        </p:spPr>
        <p:txBody>
          <a:bodyPr/>
          <a:lstStyle/>
          <a:p>
            <a:r>
              <a:rPr lang="en-US" dirty="0" smtClean="0"/>
              <a:t>Dumpster/Backup</a:t>
            </a:r>
            <a:endParaRPr lang="en-US" dirty="0"/>
          </a:p>
        </p:txBody>
      </p:sp>
    </p:spTree>
    <p:extLst>
      <p:ext uri="{BB962C8B-B14F-4D97-AF65-F5344CB8AC3E}">
        <p14:creationId xmlns:p14="http://schemas.microsoft.com/office/powerpoint/2010/main" val="55412844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3610813" y="4315290"/>
            <a:ext cx="1248295" cy="624147"/>
            <a:chOff x="2158" y="1276780"/>
            <a:chExt cx="1248295" cy="624147"/>
          </a:xfrm>
        </p:grpSpPr>
        <p:sp>
          <p:nvSpPr>
            <p:cNvPr id="27" name="Rectangle 26"/>
            <p:cNvSpPr/>
            <p:nvPr/>
          </p:nvSpPr>
          <p:spPr>
            <a:xfrm>
              <a:off x="2158" y="1276780"/>
              <a:ext cx="1248295" cy="624147"/>
            </a:xfrm>
            <a:prstGeom prst="rect">
              <a:avLst/>
            </a:prstGeom>
          </p:spPr>
          <p:style>
            <a:lnRef idx="1">
              <a:schemeClr val="accent2"/>
            </a:lnRef>
            <a:fillRef idx="3">
              <a:schemeClr val="accent2"/>
            </a:fillRef>
            <a:effectRef idx="2">
              <a:schemeClr val="accent2"/>
            </a:effectRef>
            <a:fontRef idx="minor">
              <a:schemeClr val="lt1"/>
            </a:fontRef>
          </p:style>
        </p:sp>
        <p:sp>
          <p:nvSpPr>
            <p:cNvPr id="28" name="Rectangle 27"/>
            <p:cNvSpPr/>
            <p:nvPr/>
          </p:nvSpPr>
          <p:spPr>
            <a:xfrm>
              <a:off x="2158" y="1276780"/>
              <a:ext cx="1248295" cy="624147"/>
            </a:xfrm>
            <a:prstGeom prst="rect">
              <a:avLst/>
            </a:prstGeom>
          </p:spPr>
          <p:style>
            <a:lnRef idx="1">
              <a:schemeClr val="accent2"/>
            </a:lnRef>
            <a:fillRef idx="3">
              <a:schemeClr val="accent2"/>
            </a:fillRef>
            <a:effectRef idx="2">
              <a:schemeClr val="accent2"/>
            </a:effectRef>
            <a:fontRef idx="minor">
              <a:schemeClr val="lt1"/>
            </a:fontRef>
          </p:style>
          <p:txBody>
            <a:bodyPr spcFirstLastPara="0" vert="horz" wrap="square" lIns="10795" tIns="10795" rIns="10795" bIns="10795" numCol="1" spcCol="1270" anchor="ctr" anchorCtr="0">
              <a:noAutofit/>
            </a:bodyPr>
            <a:lstStyle/>
            <a:p>
              <a:pPr lvl="0" algn="ctr" defTabSz="755650">
                <a:lnSpc>
                  <a:spcPct val="90000"/>
                </a:lnSpc>
                <a:spcBef>
                  <a:spcPct val="0"/>
                </a:spcBef>
                <a:spcAft>
                  <a:spcPct val="35000"/>
                </a:spcAft>
              </a:pPr>
              <a:r>
                <a:rPr lang="en-US" sz="1700" kern="1200" dirty="0" smtClean="0"/>
                <a:t>STIX PIM</a:t>
              </a:r>
              <a:endParaRPr lang="en-US" sz="1700" kern="1200" dirty="0"/>
            </a:p>
          </p:txBody>
        </p:sp>
      </p:grpSp>
      <p:grpSp>
        <p:nvGrpSpPr>
          <p:cNvPr id="3" name="Group 2"/>
          <p:cNvGrpSpPr/>
          <p:nvPr/>
        </p:nvGrpSpPr>
        <p:grpSpPr>
          <a:xfrm>
            <a:off x="4859108" y="5121000"/>
            <a:ext cx="1248295" cy="624147"/>
            <a:chOff x="314231" y="2163071"/>
            <a:chExt cx="1248295" cy="624147"/>
          </a:xfrm>
        </p:grpSpPr>
        <p:sp>
          <p:nvSpPr>
            <p:cNvPr id="25" name="Rectangle 24"/>
            <p:cNvSpPr/>
            <p:nvPr/>
          </p:nvSpPr>
          <p:spPr>
            <a:xfrm>
              <a:off x="314231" y="2163071"/>
              <a:ext cx="1248295" cy="624147"/>
            </a:xfrm>
            <a:prstGeom prst="rect">
              <a:avLst/>
            </a:prstGeom>
          </p:spPr>
          <p:style>
            <a:lnRef idx="1">
              <a:schemeClr val="accent2"/>
            </a:lnRef>
            <a:fillRef idx="3">
              <a:schemeClr val="accent2"/>
            </a:fillRef>
            <a:effectRef idx="2">
              <a:schemeClr val="accent2"/>
            </a:effectRef>
            <a:fontRef idx="minor">
              <a:schemeClr val="lt1"/>
            </a:fontRef>
          </p:style>
        </p:sp>
        <p:sp>
          <p:nvSpPr>
            <p:cNvPr id="26" name="Rectangle 25"/>
            <p:cNvSpPr/>
            <p:nvPr/>
          </p:nvSpPr>
          <p:spPr>
            <a:xfrm>
              <a:off x="314231" y="2163071"/>
              <a:ext cx="1248295" cy="624147"/>
            </a:xfrm>
            <a:prstGeom prst="rect">
              <a:avLst/>
            </a:prstGeom>
          </p:spPr>
          <p:style>
            <a:lnRef idx="1">
              <a:schemeClr val="accent2"/>
            </a:lnRef>
            <a:fillRef idx="3">
              <a:schemeClr val="accent2"/>
            </a:fillRef>
            <a:effectRef idx="2">
              <a:schemeClr val="accent2"/>
            </a:effectRef>
            <a:fontRef idx="minor">
              <a:schemeClr val="lt1"/>
            </a:fontRef>
          </p:style>
          <p:txBody>
            <a:bodyPr spcFirstLastPara="0" vert="horz" wrap="square" lIns="10795" tIns="10795" rIns="10795" bIns="10795" numCol="1" spcCol="1270" anchor="ctr" anchorCtr="0">
              <a:noAutofit/>
            </a:bodyPr>
            <a:lstStyle/>
            <a:p>
              <a:pPr lvl="0" algn="ctr" defTabSz="755650">
                <a:lnSpc>
                  <a:spcPct val="90000"/>
                </a:lnSpc>
                <a:spcBef>
                  <a:spcPct val="0"/>
                </a:spcBef>
                <a:spcAft>
                  <a:spcPct val="35000"/>
                </a:spcAft>
              </a:pPr>
              <a:r>
                <a:rPr lang="en-US" sz="1700" kern="1200" dirty="0" smtClean="0"/>
                <a:t>STIX XML</a:t>
              </a:r>
              <a:endParaRPr lang="en-US" sz="1700" kern="1200" dirty="0"/>
            </a:p>
          </p:txBody>
        </p:sp>
      </p:grpSp>
      <p:grpSp>
        <p:nvGrpSpPr>
          <p:cNvPr id="4" name="Group 3"/>
          <p:cNvGrpSpPr/>
          <p:nvPr/>
        </p:nvGrpSpPr>
        <p:grpSpPr>
          <a:xfrm>
            <a:off x="4859108" y="5947764"/>
            <a:ext cx="1248295" cy="624147"/>
            <a:chOff x="314231" y="3049361"/>
            <a:chExt cx="1248295" cy="624147"/>
          </a:xfrm>
        </p:grpSpPr>
        <p:sp>
          <p:nvSpPr>
            <p:cNvPr id="23" name="Rectangle 22"/>
            <p:cNvSpPr/>
            <p:nvPr/>
          </p:nvSpPr>
          <p:spPr>
            <a:xfrm>
              <a:off x="314231" y="3049361"/>
              <a:ext cx="1248295" cy="624147"/>
            </a:xfrm>
            <a:prstGeom prst="rect">
              <a:avLst/>
            </a:prstGeom>
          </p:spPr>
          <p:style>
            <a:lnRef idx="1">
              <a:schemeClr val="accent2"/>
            </a:lnRef>
            <a:fillRef idx="3">
              <a:schemeClr val="accent2"/>
            </a:fillRef>
            <a:effectRef idx="2">
              <a:schemeClr val="accent2"/>
            </a:effectRef>
            <a:fontRef idx="minor">
              <a:schemeClr val="lt1"/>
            </a:fontRef>
          </p:style>
        </p:sp>
        <p:sp>
          <p:nvSpPr>
            <p:cNvPr id="24" name="Rectangle 23"/>
            <p:cNvSpPr/>
            <p:nvPr/>
          </p:nvSpPr>
          <p:spPr>
            <a:xfrm>
              <a:off x="314231" y="3049361"/>
              <a:ext cx="1248295" cy="624147"/>
            </a:xfrm>
            <a:prstGeom prst="rect">
              <a:avLst/>
            </a:prstGeom>
          </p:spPr>
          <p:style>
            <a:lnRef idx="1">
              <a:schemeClr val="accent2"/>
            </a:lnRef>
            <a:fillRef idx="3">
              <a:schemeClr val="accent2"/>
            </a:fillRef>
            <a:effectRef idx="2">
              <a:schemeClr val="accent2"/>
            </a:effectRef>
            <a:fontRef idx="minor">
              <a:schemeClr val="lt1"/>
            </a:fontRef>
          </p:style>
          <p:txBody>
            <a:bodyPr spcFirstLastPara="0" vert="horz" wrap="square" lIns="10795" tIns="10795" rIns="10795" bIns="10795" numCol="1" spcCol="1270" anchor="ctr" anchorCtr="0">
              <a:noAutofit/>
            </a:bodyPr>
            <a:lstStyle/>
            <a:p>
              <a:pPr lvl="0" algn="ctr" defTabSz="755650">
                <a:lnSpc>
                  <a:spcPct val="90000"/>
                </a:lnSpc>
                <a:spcBef>
                  <a:spcPct val="0"/>
                </a:spcBef>
                <a:spcAft>
                  <a:spcPct val="35000"/>
                </a:spcAft>
              </a:pPr>
              <a:r>
                <a:rPr lang="en-US" sz="1700" kern="1200" dirty="0" smtClean="0"/>
                <a:t>STIX JSON</a:t>
              </a:r>
              <a:endParaRPr lang="en-US" sz="1700" kern="1200" dirty="0"/>
            </a:p>
          </p:txBody>
        </p:sp>
      </p:grpSp>
      <p:grpSp>
        <p:nvGrpSpPr>
          <p:cNvPr id="5" name="Group 4"/>
          <p:cNvGrpSpPr/>
          <p:nvPr/>
        </p:nvGrpSpPr>
        <p:grpSpPr>
          <a:xfrm>
            <a:off x="1476227" y="3524491"/>
            <a:ext cx="1248295" cy="624147"/>
            <a:chOff x="1512596" y="1276780"/>
            <a:chExt cx="1248295" cy="624147"/>
          </a:xfrm>
        </p:grpSpPr>
        <p:sp>
          <p:nvSpPr>
            <p:cNvPr id="21" name="Rectangle 20"/>
            <p:cNvSpPr/>
            <p:nvPr/>
          </p:nvSpPr>
          <p:spPr>
            <a:xfrm>
              <a:off x="1512596" y="1276780"/>
              <a:ext cx="1248295" cy="624147"/>
            </a:xfrm>
            <a:prstGeom prst="rect">
              <a:avLst/>
            </a:prstGeom>
          </p:spPr>
          <p:style>
            <a:lnRef idx="1">
              <a:schemeClr val="accent2"/>
            </a:lnRef>
            <a:fillRef idx="3">
              <a:schemeClr val="accent2"/>
            </a:fillRef>
            <a:effectRef idx="2">
              <a:schemeClr val="accent2"/>
            </a:effectRef>
            <a:fontRef idx="minor">
              <a:schemeClr val="lt1"/>
            </a:fontRef>
          </p:style>
        </p:sp>
        <p:sp>
          <p:nvSpPr>
            <p:cNvPr id="22" name="Rectangle 21"/>
            <p:cNvSpPr/>
            <p:nvPr/>
          </p:nvSpPr>
          <p:spPr>
            <a:xfrm>
              <a:off x="1512596" y="1276780"/>
              <a:ext cx="1248295" cy="624147"/>
            </a:xfrm>
            <a:prstGeom prst="rect">
              <a:avLst/>
            </a:prstGeom>
          </p:spPr>
          <p:style>
            <a:lnRef idx="1">
              <a:schemeClr val="accent2"/>
            </a:lnRef>
            <a:fillRef idx="3">
              <a:schemeClr val="accent2"/>
            </a:fillRef>
            <a:effectRef idx="2">
              <a:schemeClr val="accent2"/>
            </a:effectRef>
            <a:fontRef idx="minor">
              <a:schemeClr val="lt1"/>
            </a:fontRef>
          </p:style>
          <p:txBody>
            <a:bodyPr spcFirstLastPara="0" vert="horz" wrap="square" lIns="10795" tIns="10795" rIns="10795" bIns="10795" numCol="1" spcCol="1270" anchor="ctr" anchorCtr="0">
              <a:noAutofit/>
            </a:bodyPr>
            <a:lstStyle/>
            <a:p>
              <a:pPr lvl="0" algn="ctr" defTabSz="755650">
                <a:lnSpc>
                  <a:spcPct val="90000"/>
                </a:lnSpc>
                <a:spcBef>
                  <a:spcPct val="0"/>
                </a:spcBef>
                <a:spcAft>
                  <a:spcPct val="35000"/>
                </a:spcAft>
              </a:pPr>
              <a:r>
                <a:rPr lang="en-US" sz="1700" kern="1200" dirty="0" err="1" smtClean="0"/>
                <a:t>IODef</a:t>
              </a:r>
              <a:r>
                <a:rPr lang="en-US" sz="1700" kern="1200" dirty="0" smtClean="0"/>
                <a:t> (model)</a:t>
              </a:r>
              <a:endParaRPr lang="en-US" sz="1700" kern="1200" dirty="0"/>
            </a:p>
          </p:txBody>
        </p:sp>
      </p:grpSp>
      <p:grpSp>
        <p:nvGrpSpPr>
          <p:cNvPr id="6" name="Group 5"/>
          <p:cNvGrpSpPr/>
          <p:nvPr/>
        </p:nvGrpSpPr>
        <p:grpSpPr>
          <a:xfrm>
            <a:off x="490075" y="4410781"/>
            <a:ext cx="1248295" cy="625831"/>
            <a:chOff x="576375" y="2787218"/>
            <a:chExt cx="1248295" cy="625831"/>
          </a:xfrm>
        </p:grpSpPr>
        <p:sp>
          <p:nvSpPr>
            <p:cNvPr id="19" name="Rectangle 18"/>
            <p:cNvSpPr/>
            <p:nvPr/>
          </p:nvSpPr>
          <p:spPr>
            <a:xfrm>
              <a:off x="576375" y="2787218"/>
              <a:ext cx="1248295" cy="624147"/>
            </a:xfrm>
            <a:prstGeom prst="rect">
              <a:avLst/>
            </a:prstGeom>
          </p:spPr>
          <p:style>
            <a:lnRef idx="1">
              <a:schemeClr val="accent2"/>
            </a:lnRef>
            <a:fillRef idx="3">
              <a:schemeClr val="accent2"/>
            </a:fillRef>
            <a:effectRef idx="2">
              <a:schemeClr val="accent2"/>
            </a:effectRef>
            <a:fontRef idx="minor">
              <a:schemeClr val="lt1"/>
            </a:fontRef>
          </p:style>
        </p:sp>
        <p:sp>
          <p:nvSpPr>
            <p:cNvPr id="20" name="Rectangle 19"/>
            <p:cNvSpPr/>
            <p:nvPr/>
          </p:nvSpPr>
          <p:spPr>
            <a:xfrm>
              <a:off x="576375" y="2788902"/>
              <a:ext cx="1248295" cy="624147"/>
            </a:xfrm>
            <a:prstGeom prst="rect">
              <a:avLst/>
            </a:prstGeom>
          </p:spPr>
          <p:style>
            <a:lnRef idx="1">
              <a:schemeClr val="accent2"/>
            </a:lnRef>
            <a:fillRef idx="3">
              <a:schemeClr val="accent2"/>
            </a:fillRef>
            <a:effectRef idx="2">
              <a:schemeClr val="accent2"/>
            </a:effectRef>
            <a:fontRef idx="minor">
              <a:schemeClr val="lt1"/>
            </a:fontRef>
          </p:style>
          <p:txBody>
            <a:bodyPr spcFirstLastPara="0" vert="horz" wrap="square" lIns="10795" tIns="10795" rIns="10795" bIns="10795" numCol="1" spcCol="1270" anchor="ctr" anchorCtr="0">
              <a:noAutofit/>
            </a:bodyPr>
            <a:lstStyle/>
            <a:p>
              <a:pPr lvl="0" algn="ctr" defTabSz="755650">
                <a:lnSpc>
                  <a:spcPct val="90000"/>
                </a:lnSpc>
                <a:spcBef>
                  <a:spcPct val="0"/>
                </a:spcBef>
                <a:spcAft>
                  <a:spcPct val="35000"/>
                </a:spcAft>
              </a:pPr>
              <a:r>
                <a:rPr lang="en-US" sz="1700" kern="1200" dirty="0" err="1" smtClean="0"/>
                <a:t>IODef</a:t>
              </a:r>
              <a:r>
                <a:rPr lang="en-US" sz="1700" kern="1200" dirty="0" smtClean="0"/>
                <a:t> (protocol)</a:t>
              </a:r>
              <a:endParaRPr lang="en-US" sz="1700" kern="1200" dirty="0"/>
            </a:p>
          </p:txBody>
        </p:sp>
      </p:grpSp>
      <p:grpSp>
        <p:nvGrpSpPr>
          <p:cNvPr id="7" name="Group 6"/>
          <p:cNvGrpSpPr/>
          <p:nvPr/>
        </p:nvGrpSpPr>
        <p:grpSpPr>
          <a:xfrm>
            <a:off x="4661612" y="2210609"/>
            <a:ext cx="1248295" cy="624147"/>
            <a:chOff x="3023034" y="1276780"/>
            <a:chExt cx="1248295" cy="624147"/>
          </a:xfrm>
        </p:grpSpPr>
        <p:sp>
          <p:nvSpPr>
            <p:cNvPr id="17" name="Rectangle 16"/>
            <p:cNvSpPr/>
            <p:nvPr/>
          </p:nvSpPr>
          <p:spPr>
            <a:xfrm>
              <a:off x="3023034" y="1276780"/>
              <a:ext cx="1248295" cy="624147"/>
            </a:xfrm>
            <a:prstGeom prst="rect">
              <a:avLst/>
            </a:prstGeom>
          </p:spPr>
          <p:style>
            <a:lnRef idx="1">
              <a:schemeClr val="accent2"/>
            </a:lnRef>
            <a:fillRef idx="3">
              <a:schemeClr val="accent2"/>
            </a:fillRef>
            <a:effectRef idx="2">
              <a:schemeClr val="accent2"/>
            </a:effectRef>
            <a:fontRef idx="minor">
              <a:schemeClr val="lt1"/>
            </a:fontRef>
          </p:style>
        </p:sp>
        <p:sp>
          <p:nvSpPr>
            <p:cNvPr id="18" name="Rectangle 17"/>
            <p:cNvSpPr/>
            <p:nvPr/>
          </p:nvSpPr>
          <p:spPr>
            <a:xfrm>
              <a:off x="3023034" y="1276780"/>
              <a:ext cx="1248295" cy="624147"/>
            </a:xfrm>
            <a:prstGeom prst="rect">
              <a:avLst/>
            </a:prstGeom>
          </p:spPr>
          <p:style>
            <a:lnRef idx="1">
              <a:schemeClr val="accent2"/>
            </a:lnRef>
            <a:fillRef idx="3">
              <a:schemeClr val="accent2"/>
            </a:fillRef>
            <a:effectRef idx="2">
              <a:schemeClr val="accent2"/>
            </a:effectRef>
            <a:fontRef idx="minor">
              <a:schemeClr val="lt1"/>
            </a:fontRef>
          </p:style>
          <p:txBody>
            <a:bodyPr spcFirstLastPara="0" vert="horz" wrap="square" lIns="10795" tIns="10795" rIns="10795" bIns="10795" numCol="1" spcCol="1270" anchor="ctr" anchorCtr="0">
              <a:noAutofit/>
            </a:bodyPr>
            <a:lstStyle/>
            <a:p>
              <a:pPr lvl="0" algn="ctr" defTabSz="755650">
                <a:lnSpc>
                  <a:spcPct val="90000"/>
                </a:lnSpc>
                <a:spcBef>
                  <a:spcPct val="0"/>
                </a:spcBef>
                <a:spcAft>
                  <a:spcPct val="35000"/>
                </a:spcAft>
              </a:pPr>
              <a:r>
                <a:rPr lang="en-US" sz="1700" kern="1200" dirty="0" smtClean="0"/>
                <a:t>CAP (Model)</a:t>
              </a:r>
              <a:endParaRPr lang="en-US" sz="1700" kern="1200" dirty="0"/>
            </a:p>
          </p:txBody>
        </p:sp>
      </p:grpSp>
      <p:grpSp>
        <p:nvGrpSpPr>
          <p:cNvPr id="8" name="Group 7"/>
          <p:cNvGrpSpPr/>
          <p:nvPr/>
        </p:nvGrpSpPr>
        <p:grpSpPr>
          <a:xfrm>
            <a:off x="7029650" y="1664151"/>
            <a:ext cx="1248295" cy="624147"/>
            <a:chOff x="3335108" y="2163071"/>
            <a:chExt cx="1248295" cy="624147"/>
          </a:xfrm>
        </p:grpSpPr>
        <p:sp>
          <p:nvSpPr>
            <p:cNvPr id="15" name="Rectangle 14"/>
            <p:cNvSpPr/>
            <p:nvPr/>
          </p:nvSpPr>
          <p:spPr>
            <a:xfrm>
              <a:off x="3335108" y="2163071"/>
              <a:ext cx="1248295" cy="624147"/>
            </a:xfrm>
            <a:prstGeom prst="rect">
              <a:avLst/>
            </a:prstGeom>
          </p:spPr>
          <p:style>
            <a:lnRef idx="1">
              <a:schemeClr val="accent2"/>
            </a:lnRef>
            <a:fillRef idx="3">
              <a:schemeClr val="accent2"/>
            </a:fillRef>
            <a:effectRef idx="2">
              <a:schemeClr val="accent2"/>
            </a:effectRef>
            <a:fontRef idx="minor">
              <a:schemeClr val="lt1"/>
            </a:fontRef>
          </p:style>
        </p:sp>
        <p:sp>
          <p:nvSpPr>
            <p:cNvPr id="16" name="Rectangle 15"/>
            <p:cNvSpPr/>
            <p:nvPr/>
          </p:nvSpPr>
          <p:spPr>
            <a:xfrm>
              <a:off x="3335108" y="2163071"/>
              <a:ext cx="1248295" cy="624147"/>
            </a:xfrm>
            <a:prstGeom prst="rect">
              <a:avLst/>
            </a:prstGeom>
          </p:spPr>
          <p:style>
            <a:lnRef idx="1">
              <a:schemeClr val="accent2"/>
            </a:lnRef>
            <a:fillRef idx="3">
              <a:schemeClr val="accent2"/>
            </a:fillRef>
            <a:effectRef idx="2">
              <a:schemeClr val="accent2"/>
            </a:effectRef>
            <a:fontRef idx="minor">
              <a:schemeClr val="lt1"/>
            </a:fontRef>
          </p:style>
          <p:txBody>
            <a:bodyPr spcFirstLastPara="0" vert="horz" wrap="square" lIns="10795" tIns="10795" rIns="10795" bIns="10795" numCol="1" spcCol="1270" anchor="ctr" anchorCtr="0">
              <a:noAutofit/>
            </a:bodyPr>
            <a:lstStyle/>
            <a:p>
              <a:pPr lvl="0" algn="ctr" defTabSz="755650">
                <a:lnSpc>
                  <a:spcPct val="90000"/>
                </a:lnSpc>
                <a:spcBef>
                  <a:spcPct val="0"/>
                </a:spcBef>
                <a:spcAft>
                  <a:spcPct val="35000"/>
                </a:spcAft>
              </a:pPr>
              <a:r>
                <a:rPr lang="en-US" sz="1700" kern="1200" dirty="0" smtClean="0"/>
                <a:t>Cap XML</a:t>
              </a:r>
              <a:endParaRPr lang="en-US" sz="1700" kern="1200" dirty="0"/>
            </a:p>
          </p:txBody>
        </p:sp>
      </p:grpSp>
      <p:grpSp>
        <p:nvGrpSpPr>
          <p:cNvPr id="9" name="Group 8"/>
          <p:cNvGrpSpPr/>
          <p:nvPr/>
        </p:nvGrpSpPr>
        <p:grpSpPr>
          <a:xfrm>
            <a:off x="5550312" y="3469984"/>
            <a:ext cx="1248295" cy="624147"/>
            <a:chOff x="4533472" y="1276780"/>
            <a:chExt cx="1248295" cy="624147"/>
          </a:xfrm>
        </p:grpSpPr>
        <p:sp>
          <p:nvSpPr>
            <p:cNvPr id="13" name="Rectangle 12"/>
            <p:cNvSpPr/>
            <p:nvPr/>
          </p:nvSpPr>
          <p:spPr>
            <a:xfrm>
              <a:off x="4533472" y="1276780"/>
              <a:ext cx="1248295" cy="624147"/>
            </a:xfrm>
            <a:prstGeom prst="rect">
              <a:avLst/>
            </a:prstGeom>
          </p:spPr>
          <p:style>
            <a:lnRef idx="1">
              <a:schemeClr val="accent2"/>
            </a:lnRef>
            <a:fillRef idx="3">
              <a:schemeClr val="accent2"/>
            </a:fillRef>
            <a:effectRef idx="2">
              <a:schemeClr val="accent2"/>
            </a:effectRef>
            <a:fontRef idx="minor">
              <a:schemeClr val="lt1"/>
            </a:fontRef>
          </p:style>
        </p:sp>
        <p:sp>
          <p:nvSpPr>
            <p:cNvPr id="14" name="Rectangle 13"/>
            <p:cNvSpPr/>
            <p:nvPr/>
          </p:nvSpPr>
          <p:spPr>
            <a:xfrm>
              <a:off x="4533472" y="1276780"/>
              <a:ext cx="1248295" cy="624147"/>
            </a:xfrm>
            <a:prstGeom prst="rect">
              <a:avLst/>
            </a:prstGeom>
          </p:spPr>
          <p:style>
            <a:lnRef idx="1">
              <a:schemeClr val="accent2"/>
            </a:lnRef>
            <a:fillRef idx="3">
              <a:schemeClr val="accent2"/>
            </a:fillRef>
            <a:effectRef idx="2">
              <a:schemeClr val="accent2"/>
            </a:effectRef>
            <a:fontRef idx="minor">
              <a:schemeClr val="lt1"/>
            </a:fontRef>
          </p:style>
          <p:txBody>
            <a:bodyPr spcFirstLastPara="0" vert="horz" wrap="square" lIns="10795" tIns="10795" rIns="10795" bIns="10795" numCol="1" spcCol="1270" anchor="ctr" anchorCtr="0">
              <a:noAutofit/>
            </a:bodyPr>
            <a:lstStyle/>
            <a:p>
              <a:pPr lvl="0" algn="ctr" defTabSz="755650">
                <a:lnSpc>
                  <a:spcPct val="90000"/>
                </a:lnSpc>
                <a:spcBef>
                  <a:spcPct val="0"/>
                </a:spcBef>
                <a:spcAft>
                  <a:spcPct val="35000"/>
                </a:spcAft>
              </a:pPr>
              <a:r>
                <a:rPr lang="en-US" sz="1700" kern="1200" dirty="0" smtClean="0"/>
                <a:t>Snort (model)</a:t>
              </a:r>
              <a:endParaRPr lang="en-US" sz="1700" kern="1200" dirty="0"/>
            </a:p>
          </p:txBody>
        </p:sp>
      </p:grpSp>
      <p:grpSp>
        <p:nvGrpSpPr>
          <p:cNvPr id="10" name="Group 9"/>
          <p:cNvGrpSpPr/>
          <p:nvPr/>
        </p:nvGrpSpPr>
        <p:grpSpPr>
          <a:xfrm>
            <a:off x="7438505" y="4357958"/>
            <a:ext cx="1248295" cy="624147"/>
            <a:chOff x="4845546" y="2163071"/>
            <a:chExt cx="1248295" cy="624147"/>
          </a:xfrm>
        </p:grpSpPr>
        <p:sp>
          <p:nvSpPr>
            <p:cNvPr id="11" name="Rectangle 10"/>
            <p:cNvSpPr/>
            <p:nvPr/>
          </p:nvSpPr>
          <p:spPr>
            <a:xfrm>
              <a:off x="4845546" y="2163071"/>
              <a:ext cx="1248295" cy="624147"/>
            </a:xfrm>
            <a:prstGeom prst="rect">
              <a:avLst/>
            </a:prstGeom>
          </p:spPr>
          <p:style>
            <a:lnRef idx="1">
              <a:schemeClr val="accent2"/>
            </a:lnRef>
            <a:fillRef idx="3">
              <a:schemeClr val="accent2"/>
            </a:fillRef>
            <a:effectRef idx="2">
              <a:schemeClr val="accent2"/>
            </a:effectRef>
            <a:fontRef idx="minor">
              <a:schemeClr val="lt1"/>
            </a:fontRef>
          </p:style>
        </p:sp>
        <p:sp>
          <p:nvSpPr>
            <p:cNvPr id="12" name="Rectangle 11"/>
            <p:cNvSpPr/>
            <p:nvPr/>
          </p:nvSpPr>
          <p:spPr>
            <a:xfrm>
              <a:off x="4845546" y="2163071"/>
              <a:ext cx="1248295" cy="624147"/>
            </a:xfrm>
            <a:prstGeom prst="rect">
              <a:avLst/>
            </a:prstGeom>
          </p:spPr>
          <p:style>
            <a:lnRef idx="1">
              <a:schemeClr val="accent2"/>
            </a:lnRef>
            <a:fillRef idx="3">
              <a:schemeClr val="accent2"/>
            </a:fillRef>
            <a:effectRef idx="2">
              <a:schemeClr val="accent2"/>
            </a:effectRef>
            <a:fontRef idx="minor">
              <a:schemeClr val="lt1"/>
            </a:fontRef>
          </p:style>
          <p:txBody>
            <a:bodyPr spcFirstLastPara="0" vert="horz" wrap="square" lIns="10795" tIns="10795" rIns="10795" bIns="10795" numCol="1" spcCol="1270" anchor="ctr" anchorCtr="0">
              <a:noAutofit/>
            </a:bodyPr>
            <a:lstStyle/>
            <a:p>
              <a:pPr lvl="0" algn="ctr" defTabSz="755650">
                <a:lnSpc>
                  <a:spcPct val="90000"/>
                </a:lnSpc>
                <a:spcBef>
                  <a:spcPct val="0"/>
                </a:spcBef>
                <a:spcAft>
                  <a:spcPct val="35000"/>
                </a:spcAft>
              </a:pPr>
              <a:r>
                <a:rPr lang="en-US" sz="1700" kern="1200" dirty="0" smtClean="0"/>
                <a:t>Snort rules</a:t>
              </a:r>
              <a:endParaRPr lang="en-US" sz="1700" kern="1200" dirty="0"/>
            </a:p>
          </p:txBody>
        </p:sp>
      </p:grpSp>
      <p:cxnSp>
        <p:nvCxnSpPr>
          <p:cNvPr id="32" name="Straight Arrow Connector 31"/>
          <p:cNvCxnSpPr>
            <a:stCxn id="17" idx="2"/>
            <a:endCxn id="21" idx="3"/>
          </p:cNvCxnSpPr>
          <p:nvPr/>
        </p:nvCxnSpPr>
        <p:spPr>
          <a:xfrm flipH="1">
            <a:off x="2724522" y="2834756"/>
            <a:ext cx="2561238" cy="1001809"/>
          </a:xfrm>
          <a:prstGeom prst="straightConnector1">
            <a:avLst/>
          </a:prstGeom>
          <a:ln>
            <a:headEnd type="arrow"/>
            <a:tailEnd type="arrow"/>
          </a:ln>
        </p:spPr>
        <p:style>
          <a:lnRef idx="1">
            <a:schemeClr val="accent2"/>
          </a:lnRef>
          <a:fillRef idx="3">
            <a:schemeClr val="accent2"/>
          </a:fillRef>
          <a:effectRef idx="2">
            <a:schemeClr val="accent2"/>
          </a:effectRef>
          <a:fontRef idx="minor">
            <a:schemeClr val="lt1"/>
          </a:fontRef>
        </p:style>
      </p:cxnSp>
      <p:cxnSp>
        <p:nvCxnSpPr>
          <p:cNvPr id="34" name="Straight Arrow Connector 33"/>
          <p:cNvCxnSpPr>
            <a:stCxn id="17" idx="2"/>
            <a:endCxn id="14" idx="1"/>
          </p:cNvCxnSpPr>
          <p:nvPr/>
        </p:nvCxnSpPr>
        <p:spPr>
          <a:xfrm>
            <a:off x="5285760" y="2834756"/>
            <a:ext cx="264552" cy="947302"/>
          </a:xfrm>
          <a:prstGeom prst="straightConnector1">
            <a:avLst/>
          </a:prstGeom>
          <a:ln>
            <a:headEnd type="arrow"/>
            <a:tailEnd type="arrow"/>
          </a:ln>
        </p:spPr>
        <p:style>
          <a:lnRef idx="1">
            <a:schemeClr val="accent2"/>
          </a:lnRef>
          <a:fillRef idx="3">
            <a:schemeClr val="accent2"/>
          </a:fillRef>
          <a:effectRef idx="2">
            <a:schemeClr val="accent2"/>
          </a:effectRef>
          <a:fontRef idx="minor">
            <a:schemeClr val="lt1"/>
          </a:fontRef>
        </p:style>
      </p:cxnSp>
      <p:cxnSp>
        <p:nvCxnSpPr>
          <p:cNvPr id="36" name="Straight Arrow Connector 35"/>
          <p:cNvCxnSpPr>
            <a:stCxn id="21" idx="3"/>
            <a:endCxn id="27" idx="0"/>
          </p:cNvCxnSpPr>
          <p:nvPr/>
        </p:nvCxnSpPr>
        <p:spPr>
          <a:xfrm>
            <a:off x="2724522" y="3836565"/>
            <a:ext cx="1510439" cy="478725"/>
          </a:xfrm>
          <a:prstGeom prst="straightConnector1">
            <a:avLst/>
          </a:prstGeom>
          <a:ln>
            <a:headEnd type="arrow"/>
            <a:tailEnd type="arrow"/>
          </a:ln>
        </p:spPr>
        <p:style>
          <a:lnRef idx="1">
            <a:schemeClr val="accent2"/>
          </a:lnRef>
          <a:fillRef idx="3">
            <a:schemeClr val="accent2"/>
          </a:fillRef>
          <a:effectRef idx="2">
            <a:schemeClr val="accent2"/>
          </a:effectRef>
          <a:fontRef idx="minor">
            <a:schemeClr val="lt1"/>
          </a:fontRef>
        </p:style>
      </p:cxnSp>
      <p:cxnSp>
        <p:nvCxnSpPr>
          <p:cNvPr id="39" name="Straight Arrow Connector 38"/>
          <p:cNvCxnSpPr>
            <a:stCxn id="13" idx="1"/>
            <a:endCxn id="27" idx="0"/>
          </p:cNvCxnSpPr>
          <p:nvPr/>
        </p:nvCxnSpPr>
        <p:spPr>
          <a:xfrm flipH="1">
            <a:off x="4234961" y="3782058"/>
            <a:ext cx="1315351" cy="533232"/>
          </a:xfrm>
          <a:prstGeom prst="straightConnector1">
            <a:avLst/>
          </a:prstGeom>
          <a:ln>
            <a:headEnd type="arrow"/>
            <a:tailEnd type="arrow"/>
          </a:ln>
        </p:spPr>
        <p:style>
          <a:lnRef idx="1">
            <a:schemeClr val="accent2"/>
          </a:lnRef>
          <a:fillRef idx="3">
            <a:schemeClr val="accent2"/>
          </a:fillRef>
          <a:effectRef idx="2">
            <a:schemeClr val="accent2"/>
          </a:effectRef>
          <a:fontRef idx="minor">
            <a:schemeClr val="lt1"/>
          </a:fontRef>
        </p:style>
      </p:cxnSp>
      <p:cxnSp>
        <p:nvCxnSpPr>
          <p:cNvPr id="43" name="Straight Arrow Connector 42"/>
          <p:cNvCxnSpPr>
            <a:stCxn id="17" idx="2"/>
            <a:endCxn id="27" idx="0"/>
          </p:cNvCxnSpPr>
          <p:nvPr/>
        </p:nvCxnSpPr>
        <p:spPr>
          <a:xfrm flipH="1">
            <a:off x="4234961" y="2834756"/>
            <a:ext cx="1050799" cy="1480534"/>
          </a:xfrm>
          <a:prstGeom prst="straightConnector1">
            <a:avLst/>
          </a:prstGeom>
          <a:ln>
            <a:headEnd type="arrow"/>
            <a:tailEnd type="arrow"/>
          </a:ln>
        </p:spPr>
        <p:style>
          <a:lnRef idx="1">
            <a:schemeClr val="accent2"/>
          </a:lnRef>
          <a:fillRef idx="3">
            <a:schemeClr val="accent2"/>
          </a:fillRef>
          <a:effectRef idx="2">
            <a:schemeClr val="accent2"/>
          </a:effectRef>
          <a:fontRef idx="minor">
            <a:schemeClr val="lt1"/>
          </a:fontRef>
        </p:style>
      </p:cxnSp>
      <p:cxnSp>
        <p:nvCxnSpPr>
          <p:cNvPr id="45" name="Straight Arrow Connector 44"/>
          <p:cNvCxnSpPr>
            <a:stCxn id="21" idx="3"/>
            <a:endCxn id="13" idx="1"/>
          </p:cNvCxnSpPr>
          <p:nvPr/>
        </p:nvCxnSpPr>
        <p:spPr>
          <a:xfrm flipV="1">
            <a:off x="2724522" y="3782058"/>
            <a:ext cx="2825790" cy="54507"/>
          </a:xfrm>
          <a:prstGeom prst="straightConnector1">
            <a:avLst/>
          </a:prstGeom>
          <a:ln>
            <a:headEnd type="arrow"/>
            <a:tailEnd type="arrow"/>
          </a:ln>
        </p:spPr>
        <p:style>
          <a:lnRef idx="1">
            <a:schemeClr val="accent2"/>
          </a:lnRef>
          <a:fillRef idx="3">
            <a:schemeClr val="accent2"/>
          </a:fillRef>
          <a:effectRef idx="2">
            <a:schemeClr val="accent2"/>
          </a:effectRef>
          <a:fontRef idx="minor">
            <a:schemeClr val="lt1"/>
          </a:fontRef>
        </p:style>
      </p:cxnSp>
      <p:cxnSp>
        <p:nvCxnSpPr>
          <p:cNvPr id="47" name="Elbow Connector 46"/>
          <p:cNvCxnSpPr>
            <a:stCxn id="21" idx="1"/>
            <a:endCxn id="19" idx="0"/>
          </p:cNvCxnSpPr>
          <p:nvPr/>
        </p:nvCxnSpPr>
        <p:spPr>
          <a:xfrm rot="10800000" flipV="1">
            <a:off x="1114223" y="3836565"/>
            <a:ext cx="362004" cy="574216"/>
          </a:xfrm>
          <a:prstGeom prst="bentConnector2">
            <a:avLst/>
          </a:prstGeom>
        </p:spPr>
        <p:style>
          <a:lnRef idx="1">
            <a:schemeClr val="accent2"/>
          </a:lnRef>
          <a:fillRef idx="3">
            <a:schemeClr val="accent2"/>
          </a:fillRef>
          <a:effectRef idx="2">
            <a:schemeClr val="accent2"/>
          </a:effectRef>
          <a:fontRef idx="minor">
            <a:schemeClr val="lt1"/>
          </a:fontRef>
        </p:style>
      </p:cxnSp>
      <p:cxnSp>
        <p:nvCxnSpPr>
          <p:cNvPr id="49" name="Elbow Connector 48"/>
          <p:cNvCxnSpPr>
            <a:stCxn id="17" idx="3"/>
            <a:endCxn id="15" idx="2"/>
          </p:cNvCxnSpPr>
          <p:nvPr/>
        </p:nvCxnSpPr>
        <p:spPr>
          <a:xfrm flipV="1">
            <a:off x="5909907" y="2288298"/>
            <a:ext cx="1743891" cy="234385"/>
          </a:xfrm>
          <a:prstGeom prst="bentConnector2">
            <a:avLst/>
          </a:prstGeom>
        </p:spPr>
        <p:style>
          <a:lnRef idx="1">
            <a:schemeClr val="accent2"/>
          </a:lnRef>
          <a:fillRef idx="3">
            <a:schemeClr val="accent2"/>
          </a:fillRef>
          <a:effectRef idx="2">
            <a:schemeClr val="accent2"/>
          </a:effectRef>
          <a:fontRef idx="minor">
            <a:schemeClr val="lt1"/>
          </a:fontRef>
        </p:style>
      </p:cxnSp>
      <p:cxnSp>
        <p:nvCxnSpPr>
          <p:cNvPr id="51" name="Elbow Connector 50"/>
          <p:cNvCxnSpPr>
            <a:stCxn id="14" idx="3"/>
            <a:endCxn id="11" idx="0"/>
          </p:cNvCxnSpPr>
          <p:nvPr/>
        </p:nvCxnSpPr>
        <p:spPr>
          <a:xfrm>
            <a:off x="6798607" y="3782058"/>
            <a:ext cx="1264046" cy="575900"/>
          </a:xfrm>
          <a:prstGeom prst="bentConnector2">
            <a:avLst/>
          </a:prstGeom>
        </p:spPr>
        <p:style>
          <a:lnRef idx="1">
            <a:schemeClr val="accent2"/>
          </a:lnRef>
          <a:fillRef idx="3">
            <a:schemeClr val="accent2"/>
          </a:fillRef>
          <a:effectRef idx="2">
            <a:schemeClr val="accent2"/>
          </a:effectRef>
          <a:fontRef idx="minor">
            <a:schemeClr val="lt1"/>
          </a:fontRef>
        </p:style>
      </p:cxnSp>
      <p:cxnSp>
        <p:nvCxnSpPr>
          <p:cNvPr id="54" name="Straight Connector 53"/>
          <p:cNvCxnSpPr>
            <a:stCxn id="27" idx="2"/>
            <a:endCxn id="25" idx="1"/>
          </p:cNvCxnSpPr>
          <p:nvPr/>
        </p:nvCxnSpPr>
        <p:spPr>
          <a:xfrm>
            <a:off x="4234961" y="4939437"/>
            <a:ext cx="624147" cy="493637"/>
          </a:xfrm>
          <a:prstGeom prst="line">
            <a:avLst/>
          </a:prstGeom>
        </p:spPr>
        <p:style>
          <a:lnRef idx="1">
            <a:schemeClr val="accent2"/>
          </a:lnRef>
          <a:fillRef idx="3">
            <a:schemeClr val="accent2"/>
          </a:fillRef>
          <a:effectRef idx="2">
            <a:schemeClr val="accent2"/>
          </a:effectRef>
          <a:fontRef idx="minor">
            <a:schemeClr val="lt1"/>
          </a:fontRef>
        </p:style>
      </p:cxnSp>
      <p:cxnSp>
        <p:nvCxnSpPr>
          <p:cNvPr id="56" name="Elbow Connector 55"/>
          <p:cNvCxnSpPr>
            <a:stCxn id="27" idx="2"/>
            <a:endCxn id="24" idx="1"/>
          </p:cNvCxnSpPr>
          <p:nvPr/>
        </p:nvCxnSpPr>
        <p:spPr>
          <a:xfrm rot="16200000" flipH="1">
            <a:off x="3886834" y="5287563"/>
            <a:ext cx="1320401" cy="624147"/>
          </a:xfrm>
          <a:prstGeom prst="bentConnector2">
            <a:avLst/>
          </a:prstGeom>
        </p:spPr>
        <p:style>
          <a:lnRef idx="1">
            <a:schemeClr val="accent2"/>
          </a:lnRef>
          <a:fillRef idx="3">
            <a:schemeClr val="accent2"/>
          </a:fillRef>
          <a:effectRef idx="2">
            <a:schemeClr val="accent2"/>
          </a:effectRef>
          <a:fontRef idx="minor">
            <a:schemeClr val="lt1"/>
          </a:fontRef>
        </p:style>
      </p:cxnSp>
      <p:grpSp>
        <p:nvGrpSpPr>
          <p:cNvPr id="64" name="Group 63"/>
          <p:cNvGrpSpPr/>
          <p:nvPr/>
        </p:nvGrpSpPr>
        <p:grpSpPr>
          <a:xfrm>
            <a:off x="2506216" y="2125935"/>
            <a:ext cx="1000869" cy="500434"/>
            <a:chOff x="4844560" y="1426474"/>
            <a:chExt cx="1000869" cy="500434"/>
          </a:xfrm>
        </p:grpSpPr>
        <p:sp>
          <p:nvSpPr>
            <p:cNvPr id="68" name="Rectangle 67"/>
            <p:cNvSpPr/>
            <p:nvPr/>
          </p:nvSpPr>
          <p:spPr>
            <a:xfrm>
              <a:off x="4844560" y="1426474"/>
              <a:ext cx="1000869" cy="500434"/>
            </a:xfrm>
            <a:prstGeom prst="rect">
              <a:avLst/>
            </a:prstGeom>
          </p:spPr>
          <p:style>
            <a:lnRef idx="1">
              <a:schemeClr val="accent2"/>
            </a:lnRef>
            <a:fillRef idx="3">
              <a:schemeClr val="accent2"/>
            </a:fillRef>
            <a:effectRef idx="2">
              <a:schemeClr val="accent2"/>
            </a:effectRef>
            <a:fontRef idx="minor">
              <a:schemeClr val="lt1"/>
            </a:fontRef>
          </p:style>
        </p:sp>
        <p:sp>
          <p:nvSpPr>
            <p:cNvPr id="69" name="Rectangle 68"/>
            <p:cNvSpPr/>
            <p:nvPr/>
          </p:nvSpPr>
          <p:spPr>
            <a:xfrm>
              <a:off x="4844560" y="1426474"/>
              <a:ext cx="1000869" cy="500434"/>
            </a:xfrm>
            <a:prstGeom prst="rect">
              <a:avLst/>
            </a:prstGeom>
          </p:spPr>
          <p:style>
            <a:lnRef idx="1">
              <a:schemeClr val="accent2"/>
            </a:lnRef>
            <a:fillRef idx="3">
              <a:schemeClr val="accent2"/>
            </a:fillRef>
            <a:effectRef idx="2">
              <a:schemeClr val="accent2"/>
            </a:effectRef>
            <a:fontRef idx="minor">
              <a:schemeClr val="lt1"/>
            </a:fontRef>
          </p:style>
          <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kern="1200" dirty="0" smtClean="0"/>
                <a:t>Physical Threat Model</a:t>
              </a:r>
              <a:endParaRPr lang="en-US" sz="1400" kern="1200" dirty="0"/>
            </a:p>
          </p:txBody>
        </p:sp>
      </p:grpSp>
      <p:grpSp>
        <p:nvGrpSpPr>
          <p:cNvPr id="65" name="Group 64"/>
          <p:cNvGrpSpPr/>
          <p:nvPr/>
        </p:nvGrpSpPr>
        <p:grpSpPr>
          <a:xfrm>
            <a:off x="659782" y="1475792"/>
            <a:ext cx="1000869" cy="500434"/>
            <a:chOff x="5094777" y="2137091"/>
            <a:chExt cx="1000869" cy="500434"/>
          </a:xfrm>
        </p:grpSpPr>
        <p:sp>
          <p:nvSpPr>
            <p:cNvPr id="66" name="Rectangle 65"/>
            <p:cNvSpPr/>
            <p:nvPr/>
          </p:nvSpPr>
          <p:spPr>
            <a:xfrm>
              <a:off x="5094777" y="2137091"/>
              <a:ext cx="1000869" cy="500434"/>
            </a:xfrm>
            <a:prstGeom prst="rect">
              <a:avLst/>
            </a:prstGeom>
          </p:spPr>
          <p:style>
            <a:lnRef idx="1">
              <a:schemeClr val="accent2"/>
            </a:lnRef>
            <a:fillRef idx="3">
              <a:schemeClr val="accent2"/>
            </a:fillRef>
            <a:effectRef idx="2">
              <a:schemeClr val="accent2"/>
            </a:effectRef>
            <a:fontRef idx="minor">
              <a:schemeClr val="lt1"/>
            </a:fontRef>
          </p:style>
        </p:sp>
        <p:sp>
          <p:nvSpPr>
            <p:cNvPr id="67" name="Rectangle 66"/>
            <p:cNvSpPr/>
            <p:nvPr/>
          </p:nvSpPr>
          <p:spPr>
            <a:xfrm>
              <a:off x="5094777" y="2137091"/>
              <a:ext cx="1000869" cy="500434"/>
            </a:xfrm>
            <a:prstGeom prst="rect">
              <a:avLst/>
            </a:prstGeom>
          </p:spPr>
          <p:style>
            <a:lnRef idx="1">
              <a:schemeClr val="accent2"/>
            </a:lnRef>
            <a:fillRef idx="3">
              <a:schemeClr val="accent2"/>
            </a:fillRef>
            <a:effectRef idx="2">
              <a:schemeClr val="accent2"/>
            </a:effectRef>
            <a:fontRef idx="minor">
              <a:schemeClr val="lt1"/>
            </a:fontRef>
          </p:style>
          <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kern="1200" dirty="0" smtClean="0"/>
                <a:t>PT XML (notional)</a:t>
              </a:r>
              <a:endParaRPr lang="en-US" sz="1400" kern="1200" dirty="0"/>
            </a:p>
          </p:txBody>
        </p:sp>
      </p:grpSp>
      <p:cxnSp>
        <p:nvCxnSpPr>
          <p:cNvPr id="71" name="Elbow Connector 70"/>
          <p:cNvCxnSpPr>
            <a:stCxn id="66" idx="2"/>
            <a:endCxn id="69" idx="1"/>
          </p:cNvCxnSpPr>
          <p:nvPr/>
        </p:nvCxnSpPr>
        <p:spPr>
          <a:xfrm rot="16200000" flipH="1">
            <a:off x="1633253" y="1503189"/>
            <a:ext cx="399926" cy="1345999"/>
          </a:xfrm>
          <a:prstGeom prst="bentConnector2">
            <a:avLst/>
          </a:prstGeom>
        </p:spPr>
        <p:style>
          <a:lnRef idx="1">
            <a:schemeClr val="accent2"/>
          </a:lnRef>
          <a:fillRef idx="3">
            <a:schemeClr val="accent2"/>
          </a:fillRef>
          <a:effectRef idx="2">
            <a:schemeClr val="accent2"/>
          </a:effectRef>
          <a:fontRef idx="minor">
            <a:schemeClr val="lt1"/>
          </a:fontRef>
        </p:style>
      </p:cxnSp>
      <p:cxnSp>
        <p:nvCxnSpPr>
          <p:cNvPr id="74" name="Straight Arrow Connector 73"/>
          <p:cNvCxnSpPr>
            <a:stCxn id="18" idx="2"/>
            <a:endCxn id="68" idx="2"/>
          </p:cNvCxnSpPr>
          <p:nvPr/>
        </p:nvCxnSpPr>
        <p:spPr>
          <a:xfrm flipH="1" flipV="1">
            <a:off x="3006651" y="2626369"/>
            <a:ext cx="2279109" cy="208387"/>
          </a:xfrm>
          <a:prstGeom prst="straightConnector1">
            <a:avLst/>
          </a:prstGeom>
          <a:ln>
            <a:headEnd type="arrow"/>
            <a:tailEnd type="arrow"/>
          </a:ln>
        </p:spPr>
        <p:style>
          <a:lnRef idx="1">
            <a:schemeClr val="accent2"/>
          </a:lnRef>
          <a:fillRef idx="3">
            <a:schemeClr val="accent2"/>
          </a:fillRef>
          <a:effectRef idx="2">
            <a:schemeClr val="accent2"/>
          </a:effectRef>
          <a:fontRef idx="minor">
            <a:schemeClr val="lt1"/>
          </a:fontRef>
        </p:style>
      </p:cxnSp>
      <p:cxnSp>
        <p:nvCxnSpPr>
          <p:cNvPr id="76" name="Straight Arrow Connector 75"/>
          <p:cNvCxnSpPr>
            <a:stCxn id="68" idx="2"/>
            <a:endCxn id="21" idx="3"/>
          </p:cNvCxnSpPr>
          <p:nvPr/>
        </p:nvCxnSpPr>
        <p:spPr>
          <a:xfrm flipH="1">
            <a:off x="2724522" y="2626369"/>
            <a:ext cx="282129" cy="1210196"/>
          </a:xfrm>
          <a:prstGeom prst="straightConnector1">
            <a:avLst/>
          </a:prstGeom>
          <a:ln>
            <a:headEnd type="arrow"/>
            <a:tailEnd type="arrow"/>
          </a:ln>
        </p:spPr>
        <p:style>
          <a:lnRef idx="1">
            <a:schemeClr val="accent2"/>
          </a:lnRef>
          <a:fillRef idx="3">
            <a:schemeClr val="accent2"/>
          </a:fillRef>
          <a:effectRef idx="2">
            <a:schemeClr val="accent2"/>
          </a:effectRef>
          <a:fontRef idx="minor">
            <a:schemeClr val="lt1"/>
          </a:fontRef>
        </p:style>
      </p:cxnSp>
      <p:cxnSp>
        <p:nvCxnSpPr>
          <p:cNvPr id="78" name="Straight Arrow Connector 77"/>
          <p:cNvCxnSpPr>
            <a:stCxn id="69" idx="2"/>
            <a:endCxn id="27" idx="0"/>
          </p:cNvCxnSpPr>
          <p:nvPr/>
        </p:nvCxnSpPr>
        <p:spPr>
          <a:xfrm>
            <a:off x="3006651" y="2626369"/>
            <a:ext cx="1228310" cy="1688921"/>
          </a:xfrm>
          <a:prstGeom prst="straightConnector1">
            <a:avLst/>
          </a:prstGeom>
          <a:ln>
            <a:headEnd type="arrow"/>
            <a:tailEnd type="arrow"/>
          </a:ln>
        </p:spPr>
        <p:style>
          <a:lnRef idx="1">
            <a:schemeClr val="accent2"/>
          </a:lnRef>
          <a:fillRef idx="3">
            <a:schemeClr val="accent2"/>
          </a:fillRef>
          <a:effectRef idx="2">
            <a:schemeClr val="accent2"/>
          </a:effectRef>
          <a:fontRef idx="minor">
            <a:schemeClr val="lt1"/>
          </a:fontRef>
        </p:style>
      </p:cxnSp>
      <p:cxnSp>
        <p:nvCxnSpPr>
          <p:cNvPr id="80" name="Straight Arrow Connector 79"/>
          <p:cNvCxnSpPr>
            <a:stCxn id="69" idx="2"/>
            <a:endCxn id="13" idx="1"/>
          </p:cNvCxnSpPr>
          <p:nvPr/>
        </p:nvCxnSpPr>
        <p:spPr>
          <a:xfrm>
            <a:off x="3006651" y="2626369"/>
            <a:ext cx="2543661" cy="1155689"/>
          </a:xfrm>
          <a:prstGeom prst="straightConnector1">
            <a:avLst/>
          </a:prstGeom>
          <a:ln>
            <a:headEnd type="arrow"/>
            <a:tailEnd type="arrow"/>
          </a:ln>
        </p:spPr>
        <p:style>
          <a:lnRef idx="1">
            <a:schemeClr val="accent2"/>
          </a:lnRef>
          <a:fillRef idx="3">
            <a:schemeClr val="accent2"/>
          </a:fillRef>
          <a:effectRef idx="2">
            <a:schemeClr val="accent2"/>
          </a:effectRef>
          <a:fontRef idx="minor">
            <a:schemeClr val="lt1"/>
          </a:fontRef>
        </p:style>
      </p:cxnSp>
      <p:sp>
        <p:nvSpPr>
          <p:cNvPr id="33" name="Title 32"/>
          <p:cNvSpPr>
            <a:spLocks noGrp="1"/>
          </p:cNvSpPr>
          <p:nvPr>
            <p:ph type="title"/>
          </p:nvPr>
        </p:nvSpPr>
        <p:spPr/>
        <p:txBody>
          <a:bodyPr/>
          <a:lstStyle/>
          <a:p>
            <a:endParaRPr lang="en-US" dirty="0"/>
          </a:p>
        </p:txBody>
      </p:sp>
    </p:spTree>
    <p:extLst>
      <p:ext uri="{BB962C8B-B14F-4D97-AF65-F5344CB8AC3E}">
        <p14:creationId xmlns:p14="http://schemas.microsoft.com/office/powerpoint/2010/main" val="1273924241"/>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3610813" y="4315290"/>
            <a:ext cx="1248295" cy="624147"/>
            <a:chOff x="2158" y="1276780"/>
            <a:chExt cx="1248295" cy="624147"/>
          </a:xfrm>
        </p:grpSpPr>
        <p:sp>
          <p:nvSpPr>
            <p:cNvPr id="27" name="Rectangle 26"/>
            <p:cNvSpPr/>
            <p:nvPr/>
          </p:nvSpPr>
          <p:spPr>
            <a:xfrm>
              <a:off x="2158" y="1276780"/>
              <a:ext cx="1248295" cy="624147"/>
            </a:xfrm>
            <a:prstGeom prst="rect">
              <a:avLst/>
            </a:prstGeom>
          </p:spPr>
          <p:style>
            <a:lnRef idx="1">
              <a:schemeClr val="accent2"/>
            </a:lnRef>
            <a:fillRef idx="3">
              <a:schemeClr val="accent2"/>
            </a:fillRef>
            <a:effectRef idx="2">
              <a:schemeClr val="accent2"/>
            </a:effectRef>
            <a:fontRef idx="minor">
              <a:schemeClr val="lt1"/>
            </a:fontRef>
          </p:style>
        </p:sp>
        <p:sp>
          <p:nvSpPr>
            <p:cNvPr id="28" name="Rectangle 27"/>
            <p:cNvSpPr/>
            <p:nvPr/>
          </p:nvSpPr>
          <p:spPr>
            <a:xfrm>
              <a:off x="2158" y="1276780"/>
              <a:ext cx="1248295" cy="624147"/>
            </a:xfrm>
            <a:prstGeom prst="rect">
              <a:avLst/>
            </a:prstGeom>
          </p:spPr>
          <p:style>
            <a:lnRef idx="1">
              <a:schemeClr val="accent2"/>
            </a:lnRef>
            <a:fillRef idx="3">
              <a:schemeClr val="accent2"/>
            </a:fillRef>
            <a:effectRef idx="2">
              <a:schemeClr val="accent2"/>
            </a:effectRef>
            <a:fontRef idx="minor">
              <a:schemeClr val="lt1"/>
            </a:fontRef>
          </p:style>
          <p:txBody>
            <a:bodyPr spcFirstLastPara="0" vert="horz" wrap="square" lIns="10795" tIns="10795" rIns="10795" bIns="10795" numCol="1" spcCol="1270" anchor="ctr" anchorCtr="0">
              <a:noAutofit/>
            </a:bodyPr>
            <a:lstStyle/>
            <a:p>
              <a:pPr lvl="0" algn="ctr" defTabSz="755650">
                <a:lnSpc>
                  <a:spcPct val="90000"/>
                </a:lnSpc>
                <a:spcBef>
                  <a:spcPct val="0"/>
                </a:spcBef>
                <a:spcAft>
                  <a:spcPct val="35000"/>
                </a:spcAft>
              </a:pPr>
              <a:r>
                <a:rPr lang="en-US" sz="1700" kern="1200" dirty="0" smtClean="0"/>
                <a:t>STIX PIM</a:t>
              </a:r>
              <a:endParaRPr lang="en-US" sz="1700" kern="1200" dirty="0"/>
            </a:p>
          </p:txBody>
        </p:sp>
      </p:grpSp>
      <p:grpSp>
        <p:nvGrpSpPr>
          <p:cNvPr id="3" name="Group 2"/>
          <p:cNvGrpSpPr/>
          <p:nvPr/>
        </p:nvGrpSpPr>
        <p:grpSpPr>
          <a:xfrm>
            <a:off x="4859108" y="5121000"/>
            <a:ext cx="1248295" cy="624147"/>
            <a:chOff x="314231" y="2163071"/>
            <a:chExt cx="1248295" cy="624147"/>
          </a:xfrm>
        </p:grpSpPr>
        <p:sp>
          <p:nvSpPr>
            <p:cNvPr id="25" name="Rectangle 24"/>
            <p:cNvSpPr/>
            <p:nvPr/>
          </p:nvSpPr>
          <p:spPr>
            <a:xfrm>
              <a:off x="314231" y="2163071"/>
              <a:ext cx="1248295" cy="624147"/>
            </a:xfrm>
            <a:prstGeom prst="rect">
              <a:avLst/>
            </a:prstGeom>
          </p:spPr>
          <p:style>
            <a:lnRef idx="1">
              <a:schemeClr val="accent2"/>
            </a:lnRef>
            <a:fillRef idx="3">
              <a:schemeClr val="accent2"/>
            </a:fillRef>
            <a:effectRef idx="2">
              <a:schemeClr val="accent2"/>
            </a:effectRef>
            <a:fontRef idx="minor">
              <a:schemeClr val="lt1"/>
            </a:fontRef>
          </p:style>
        </p:sp>
        <p:sp>
          <p:nvSpPr>
            <p:cNvPr id="26" name="Rectangle 25"/>
            <p:cNvSpPr/>
            <p:nvPr/>
          </p:nvSpPr>
          <p:spPr>
            <a:xfrm>
              <a:off x="314231" y="2163071"/>
              <a:ext cx="1248295" cy="624147"/>
            </a:xfrm>
            <a:prstGeom prst="rect">
              <a:avLst/>
            </a:prstGeom>
          </p:spPr>
          <p:style>
            <a:lnRef idx="1">
              <a:schemeClr val="accent2"/>
            </a:lnRef>
            <a:fillRef idx="3">
              <a:schemeClr val="accent2"/>
            </a:fillRef>
            <a:effectRef idx="2">
              <a:schemeClr val="accent2"/>
            </a:effectRef>
            <a:fontRef idx="minor">
              <a:schemeClr val="lt1"/>
            </a:fontRef>
          </p:style>
          <p:txBody>
            <a:bodyPr spcFirstLastPara="0" vert="horz" wrap="square" lIns="10795" tIns="10795" rIns="10795" bIns="10795" numCol="1" spcCol="1270" anchor="ctr" anchorCtr="0">
              <a:noAutofit/>
            </a:bodyPr>
            <a:lstStyle/>
            <a:p>
              <a:pPr lvl="0" algn="ctr" defTabSz="755650">
                <a:lnSpc>
                  <a:spcPct val="90000"/>
                </a:lnSpc>
                <a:spcBef>
                  <a:spcPct val="0"/>
                </a:spcBef>
                <a:spcAft>
                  <a:spcPct val="35000"/>
                </a:spcAft>
              </a:pPr>
              <a:r>
                <a:rPr lang="en-US" sz="1700" kern="1200" dirty="0" smtClean="0"/>
                <a:t>STIX XML</a:t>
              </a:r>
              <a:endParaRPr lang="en-US" sz="1700" kern="1200" dirty="0"/>
            </a:p>
          </p:txBody>
        </p:sp>
      </p:grpSp>
      <p:grpSp>
        <p:nvGrpSpPr>
          <p:cNvPr id="4" name="Group 3"/>
          <p:cNvGrpSpPr/>
          <p:nvPr/>
        </p:nvGrpSpPr>
        <p:grpSpPr>
          <a:xfrm>
            <a:off x="4859108" y="5947764"/>
            <a:ext cx="1248295" cy="624147"/>
            <a:chOff x="314231" y="3049361"/>
            <a:chExt cx="1248295" cy="624147"/>
          </a:xfrm>
        </p:grpSpPr>
        <p:sp>
          <p:nvSpPr>
            <p:cNvPr id="23" name="Rectangle 22"/>
            <p:cNvSpPr/>
            <p:nvPr/>
          </p:nvSpPr>
          <p:spPr>
            <a:xfrm>
              <a:off x="314231" y="3049361"/>
              <a:ext cx="1248295" cy="624147"/>
            </a:xfrm>
            <a:prstGeom prst="rect">
              <a:avLst/>
            </a:prstGeom>
          </p:spPr>
          <p:style>
            <a:lnRef idx="1">
              <a:schemeClr val="accent2"/>
            </a:lnRef>
            <a:fillRef idx="3">
              <a:schemeClr val="accent2"/>
            </a:fillRef>
            <a:effectRef idx="2">
              <a:schemeClr val="accent2"/>
            </a:effectRef>
            <a:fontRef idx="minor">
              <a:schemeClr val="lt1"/>
            </a:fontRef>
          </p:style>
        </p:sp>
        <p:sp>
          <p:nvSpPr>
            <p:cNvPr id="24" name="Rectangle 23"/>
            <p:cNvSpPr/>
            <p:nvPr/>
          </p:nvSpPr>
          <p:spPr>
            <a:xfrm>
              <a:off x="314231" y="3049361"/>
              <a:ext cx="1248295" cy="624147"/>
            </a:xfrm>
            <a:prstGeom prst="rect">
              <a:avLst/>
            </a:prstGeom>
          </p:spPr>
          <p:style>
            <a:lnRef idx="1">
              <a:schemeClr val="accent2"/>
            </a:lnRef>
            <a:fillRef idx="3">
              <a:schemeClr val="accent2"/>
            </a:fillRef>
            <a:effectRef idx="2">
              <a:schemeClr val="accent2"/>
            </a:effectRef>
            <a:fontRef idx="minor">
              <a:schemeClr val="lt1"/>
            </a:fontRef>
          </p:style>
          <p:txBody>
            <a:bodyPr spcFirstLastPara="0" vert="horz" wrap="square" lIns="10795" tIns="10795" rIns="10795" bIns="10795" numCol="1" spcCol="1270" anchor="ctr" anchorCtr="0">
              <a:noAutofit/>
            </a:bodyPr>
            <a:lstStyle/>
            <a:p>
              <a:pPr lvl="0" algn="ctr" defTabSz="755650">
                <a:lnSpc>
                  <a:spcPct val="90000"/>
                </a:lnSpc>
                <a:spcBef>
                  <a:spcPct val="0"/>
                </a:spcBef>
                <a:spcAft>
                  <a:spcPct val="35000"/>
                </a:spcAft>
              </a:pPr>
              <a:r>
                <a:rPr lang="en-US" sz="1700" kern="1200" dirty="0" smtClean="0"/>
                <a:t>STIX JSON</a:t>
              </a:r>
              <a:endParaRPr lang="en-US" sz="1700" kern="1200" dirty="0"/>
            </a:p>
          </p:txBody>
        </p:sp>
      </p:grpSp>
      <p:grpSp>
        <p:nvGrpSpPr>
          <p:cNvPr id="5" name="Group 4"/>
          <p:cNvGrpSpPr/>
          <p:nvPr/>
        </p:nvGrpSpPr>
        <p:grpSpPr>
          <a:xfrm>
            <a:off x="1476227" y="3524491"/>
            <a:ext cx="1248295" cy="624147"/>
            <a:chOff x="1512596" y="1276780"/>
            <a:chExt cx="1248295" cy="624147"/>
          </a:xfrm>
        </p:grpSpPr>
        <p:sp>
          <p:nvSpPr>
            <p:cNvPr id="21" name="Rectangle 20"/>
            <p:cNvSpPr/>
            <p:nvPr/>
          </p:nvSpPr>
          <p:spPr>
            <a:xfrm>
              <a:off x="1512596" y="1276780"/>
              <a:ext cx="1248295" cy="624147"/>
            </a:xfrm>
            <a:prstGeom prst="rect">
              <a:avLst/>
            </a:prstGeom>
          </p:spPr>
          <p:style>
            <a:lnRef idx="1">
              <a:schemeClr val="accent2"/>
            </a:lnRef>
            <a:fillRef idx="3">
              <a:schemeClr val="accent2"/>
            </a:fillRef>
            <a:effectRef idx="2">
              <a:schemeClr val="accent2"/>
            </a:effectRef>
            <a:fontRef idx="minor">
              <a:schemeClr val="lt1"/>
            </a:fontRef>
          </p:style>
        </p:sp>
        <p:sp>
          <p:nvSpPr>
            <p:cNvPr id="22" name="Rectangle 21"/>
            <p:cNvSpPr/>
            <p:nvPr/>
          </p:nvSpPr>
          <p:spPr>
            <a:xfrm>
              <a:off x="1512596" y="1276780"/>
              <a:ext cx="1248295" cy="624147"/>
            </a:xfrm>
            <a:prstGeom prst="rect">
              <a:avLst/>
            </a:prstGeom>
          </p:spPr>
          <p:style>
            <a:lnRef idx="1">
              <a:schemeClr val="accent2"/>
            </a:lnRef>
            <a:fillRef idx="3">
              <a:schemeClr val="accent2"/>
            </a:fillRef>
            <a:effectRef idx="2">
              <a:schemeClr val="accent2"/>
            </a:effectRef>
            <a:fontRef idx="minor">
              <a:schemeClr val="lt1"/>
            </a:fontRef>
          </p:style>
          <p:txBody>
            <a:bodyPr spcFirstLastPara="0" vert="horz" wrap="square" lIns="10795" tIns="10795" rIns="10795" bIns="10795" numCol="1" spcCol="1270" anchor="ctr" anchorCtr="0">
              <a:noAutofit/>
            </a:bodyPr>
            <a:lstStyle/>
            <a:p>
              <a:pPr lvl="0" algn="ctr" defTabSz="755650">
                <a:lnSpc>
                  <a:spcPct val="90000"/>
                </a:lnSpc>
                <a:spcBef>
                  <a:spcPct val="0"/>
                </a:spcBef>
                <a:spcAft>
                  <a:spcPct val="35000"/>
                </a:spcAft>
              </a:pPr>
              <a:r>
                <a:rPr lang="en-US" sz="1700" kern="1200" dirty="0" err="1" smtClean="0"/>
                <a:t>IODef</a:t>
              </a:r>
              <a:r>
                <a:rPr lang="en-US" sz="1700" kern="1200" dirty="0" smtClean="0"/>
                <a:t> (model)</a:t>
              </a:r>
              <a:endParaRPr lang="en-US" sz="1700" kern="1200" dirty="0"/>
            </a:p>
          </p:txBody>
        </p:sp>
      </p:grpSp>
      <p:grpSp>
        <p:nvGrpSpPr>
          <p:cNvPr id="6" name="Group 5"/>
          <p:cNvGrpSpPr/>
          <p:nvPr/>
        </p:nvGrpSpPr>
        <p:grpSpPr>
          <a:xfrm>
            <a:off x="490075" y="4410781"/>
            <a:ext cx="1248295" cy="625831"/>
            <a:chOff x="576375" y="2787218"/>
            <a:chExt cx="1248295" cy="625831"/>
          </a:xfrm>
        </p:grpSpPr>
        <p:sp>
          <p:nvSpPr>
            <p:cNvPr id="19" name="Rectangle 18"/>
            <p:cNvSpPr/>
            <p:nvPr/>
          </p:nvSpPr>
          <p:spPr>
            <a:xfrm>
              <a:off x="576375" y="2787218"/>
              <a:ext cx="1248295" cy="624147"/>
            </a:xfrm>
            <a:prstGeom prst="rect">
              <a:avLst/>
            </a:prstGeom>
          </p:spPr>
          <p:style>
            <a:lnRef idx="1">
              <a:schemeClr val="accent2"/>
            </a:lnRef>
            <a:fillRef idx="3">
              <a:schemeClr val="accent2"/>
            </a:fillRef>
            <a:effectRef idx="2">
              <a:schemeClr val="accent2"/>
            </a:effectRef>
            <a:fontRef idx="minor">
              <a:schemeClr val="lt1"/>
            </a:fontRef>
          </p:style>
        </p:sp>
        <p:sp>
          <p:nvSpPr>
            <p:cNvPr id="20" name="Rectangle 19"/>
            <p:cNvSpPr/>
            <p:nvPr/>
          </p:nvSpPr>
          <p:spPr>
            <a:xfrm>
              <a:off x="576375" y="2788902"/>
              <a:ext cx="1248295" cy="624147"/>
            </a:xfrm>
            <a:prstGeom prst="rect">
              <a:avLst/>
            </a:prstGeom>
          </p:spPr>
          <p:style>
            <a:lnRef idx="1">
              <a:schemeClr val="accent2"/>
            </a:lnRef>
            <a:fillRef idx="3">
              <a:schemeClr val="accent2"/>
            </a:fillRef>
            <a:effectRef idx="2">
              <a:schemeClr val="accent2"/>
            </a:effectRef>
            <a:fontRef idx="minor">
              <a:schemeClr val="lt1"/>
            </a:fontRef>
          </p:style>
          <p:txBody>
            <a:bodyPr spcFirstLastPara="0" vert="horz" wrap="square" lIns="10795" tIns="10795" rIns="10795" bIns="10795" numCol="1" spcCol="1270" anchor="ctr" anchorCtr="0">
              <a:noAutofit/>
            </a:bodyPr>
            <a:lstStyle/>
            <a:p>
              <a:pPr lvl="0" algn="ctr" defTabSz="755650">
                <a:lnSpc>
                  <a:spcPct val="90000"/>
                </a:lnSpc>
                <a:spcBef>
                  <a:spcPct val="0"/>
                </a:spcBef>
                <a:spcAft>
                  <a:spcPct val="35000"/>
                </a:spcAft>
              </a:pPr>
              <a:r>
                <a:rPr lang="en-US" sz="1700" kern="1200" dirty="0" err="1" smtClean="0"/>
                <a:t>IODef</a:t>
              </a:r>
              <a:r>
                <a:rPr lang="en-US" sz="1700" kern="1200" dirty="0" smtClean="0"/>
                <a:t> (protocol)</a:t>
              </a:r>
              <a:endParaRPr lang="en-US" sz="1700" kern="1200" dirty="0"/>
            </a:p>
          </p:txBody>
        </p:sp>
      </p:grpSp>
      <p:grpSp>
        <p:nvGrpSpPr>
          <p:cNvPr id="7" name="Group 6"/>
          <p:cNvGrpSpPr/>
          <p:nvPr/>
        </p:nvGrpSpPr>
        <p:grpSpPr>
          <a:xfrm>
            <a:off x="4661612" y="2210609"/>
            <a:ext cx="1248295" cy="624147"/>
            <a:chOff x="3023034" y="1276780"/>
            <a:chExt cx="1248295" cy="624147"/>
          </a:xfrm>
        </p:grpSpPr>
        <p:sp>
          <p:nvSpPr>
            <p:cNvPr id="17" name="Rectangle 16"/>
            <p:cNvSpPr/>
            <p:nvPr/>
          </p:nvSpPr>
          <p:spPr>
            <a:xfrm>
              <a:off x="3023034" y="1276780"/>
              <a:ext cx="1248295" cy="624147"/>
            </a:xfrm>
            <a:prstGeom prst="rect">
              <a:avLst/>
            </a:prstGeom>
          </p:spPr>
          <p:style>
            <a:lnRef idx="1">
              <a:schemeClr val="accent2"/>
            </a:lnRef>
            <a:fillRef idx="3">
              <a:schemeClr val="accent2"/>
            </a:fillRef>
            <a:effectRef idx="2">
              <a:schemeClr val="accent2"/>
            </a:effectRef>
            <a:fontRef idx="minor">
              <a:schemeClr val="lt1"/>
            </a:fontRef>
          </p:style>
        </p:sp>
        <p:sp>
          <p:nvSpPr>
            <p:cNvPr id="18" name="Rectangle 17"/>
            <p:cNvSpPr/>
            <p:nvPr/>
          </p:nvSpPr>
          <p:spPr>
            <a:xfrm>
              <a:off x="3023034" y="1276780"/>
              <a:ext cx="1248295" cy="624147"/>
            </a:xfrm>
            <a:prstGeom prst="rect">
              <a:avLst/>
            </a:prstGeom>
          </p:spPr>
          <p:style>
            <a:lnRef idx="1">
              <a:schemeClr val="accent2"/>
            </a:lnRef>
            <a:fillRef idx="3">
              <a:schemeClr val="accent2"/>
            </a:fillRef>
            <a:effectRef idx="2">
              <a:schemeClr val="accent2"/>
            </a:effectRef>
            <a:fontRef idx="minor">
              <a:schemeClr val="lt1"/>
            </a:fontRef>
          </p:style>
          <p:txBody>
            <a:bodyPr spcFirstLastPara="0" vert="horz" wrap="square" lIns="10795" tIns="10795" rIns="10795" bIns="10795" numCol="1" spcCol="1270" anchor="ctr" anchorCtr="0">
              <a:noAutofit/>
            </a:bodyPr>
            <a:lstStyle/>
            <a:p>
              <a:pPr lvl="0" algn="ctr" defTabSz="755650">
                <a:lnSpc>
                  <a:spcPct val="90000"/>
                </a:lnSpc>
                <a:spcBef>
                  <a:spcPct val="0"/>
                </a:spcBef>
                <a:spcAft>
                  <a:spcPct val="35000"/>
                </a:spcAft>
              </a:pPr>
              <a:r>
                <a:rPr lang="en-US" sz="1700" kern="1200" dirty="0" smtClean="0"/>
                <a:t>CAP (Model)</a:t>
              </a:r>
              <a:endParaRPr lang="en-US" sz="1700" kern="1200" dirty="0"/>
            </a:p>
          </p:txBody>
        </p:sp>
      </p:grpSp>
      <p:grpSp>
        <p:nvGrpSpPr>
          <p:cNvPr id="8" name="Group 7"/>
          <p:cNvGrpSpPr/>
          <p:nvPr/>
        </p:nvGrpSpPr>
        <p:grpSpPr>
          <a:xfrm>
            <a:off x="7029650" y="1664151"/>
            <a:ext cx="1248295" cy="624147"/>
            <a:chOff x="3335108" y="2163071"/>
            <a:chExt cx="1248295" cy="624147"/>
          </a:xfrm>
        </p:grpSpPr>
        <p:sp>
          <p:nvSpPr>
            <p:cNvPr id="15" name="Rectangle 14"/>
            <p:cNvSpPr/>
            <p:nvPr/>
          </p:nvSpPr>
          <p:spPr>
            <a:xfrm>
              <a:off x="3335108" y="2163071"/>
              <a:ext cx="1248295" cy="624147"/>
            </a:xfrm>
            <a:prstGeom prst="rect">
              <a:avLst/>
            </a:prstGeom>
          </p:spPr>
          <p:style>
            <a:lnRef idx="1">
              <a:schemeClr val="accent2"/>
            </a:lnRef>
            <a:fillRef idx="3">
              <a:schemeClr val="accent2"/>
            </a:fillRef>
            <a:effectRef idx="2">
              <a:schemeClr val="accent2"/>
            </a:effectRef>
            <a:fontRef idx="minor">
              <a:schemeClr val="lt1"/>
            </a:fontRef>
          </p:style>
        </p:sp>
        <p:sp>
          <p:nvSpPr>
            <p:cNvPr id="16" name="Rectangle 15"/>
            <p:cNvSpPr/>
            <p:nvPr/>
          </p:nvSpPr>
          <p:spPr>
            <a:xfrm>
              <a:off x="3335108" y="2163071"/>
              <a:ext cx="1248295" cy="624147"/>
            </a:xfrm>
            <a:prstGeom prst="rect">
              <a:avLst/>
            </a:prstGeom>
          </p:spPr>
          <p:style>
            <a:lnRef idx="1">
              <a:schemeClr val="accent2"/>
            </a:lnRef>
            <a:fillRef idx="3">
              <a:schemeClr val="accent2"/>
            </a:fillRef>
            <a:effectRef idx="2">
              <a:schemeClr val="accent2"/>
            </a:effectRef>
            <a:fontRef idx="minor">
              <a:schemeClr val="lt1"/>
            </a:fontRef>
          </p:style>
          <p:txBody>
            <a:bodyPr spcFirstLastPara="0" vert="horz" wrap="square" lIns="10795" tIns="10795" rIns="10795" bIns="10795" numCol="1" spcCol="1270" anchor="ctr" anchorCtr="0">
              <a:noAutofit/>
            </a:bodyPr>
            <a:lstStyle/>
            <a:p>
              <a:pPr lvl="0" algn="ctr" defTabSz="755650">
                <a:lnSpc>
                  <a:spcPct val="90000"/>
                </a:lnSpc>
                <a:spcBef>
                  <a:spcPct val="0"/>
                </a:spcBef>
                <a:spcAft>
                  <a:spcPct val="35000"/>
                </a:spcAft>
              </a:pPr>
              <a:r>
                <a:rPr lang="en-US" sz="1700" kern="1200" dirty="0" smtClean="0"/>
                <a:t>Cap XML</a:t>
              </a:r>
              <a:endParaRPr lang="en-US" sz="1700" kern="1200" dirty="0"/>
            </a:p>
          </p:txBody>
        </p:sp>
      </p:grpSp>
      <p:grpSp>
        <p:nvGrpSpPr>
          <p:cNvPr id="9" name="Group 8"/>
          <p:cNvGrpSpPr/>
          <p:nvPr/>
        </p:nvGrpSpPr>
        <p:grpSpPr>
          <a:xfrm>
            <a:off x="5550312" y="3469984"/>
            <a:ext cx="1248295" cy="624147"/>
            <a:chOff x="4533472" y="1276780"/>
            <a:chExt cx="1248295" cy="624147"/>
          </a:xfrm>
        </p:grpSpPr>
        <p:sp>
          <p:nvSpPr>
            <p:cNvPr id="13" name="Rectangle 12"/>
            <p:cNvSpPr/>
            <p:nvPr/>
          </p:nvSpPr>
          <p:spPr>
            <a:xfrm>
              <a:off x="4533472" y="1276780"/>
              <a:ext cx="1248295" cy="624147"/>
            </a:xfrm>
            <a:prstGeom prst="rect">
              <a:avLst/>
            </a:prstGeom>
          </p:spPr>
          <p:style>
            <a:lnRef idx="1">
              <a:schemeClr val="accent2"/>
            </a:lnRef>
            <a:fillRef idx="3">
              <a:schemeClr val="accent2"/>
            </a:fillRef>
            <a:effectRef idx="2">
              <a:schemeClr val="accent2"/>
            </a:effectRef>
            <a:fontRef idx="minor">
              <a:schemeClr val="lt1"/>
            </a:fontRef>
          </p:style>
        </p:sp>
        <p:sp>
          <p:nvSpPr>
            <p:cNvPr id="14" name="Rectangle 13"/>
            <p:cNvSpPr/>
            <p:nvPr/>
          </p:nvSpPr>
          <p:spPr>
            <a:xfrm>
              <a:off x="4533472" y="1276780"/>
              <a:ext cx="1248295" cy="624147"/>
            </a:xfrm>
            <a:prstGeom prst="rect">
              <a:avLst/>
            </a:prstGeom>
          </p:spPr>
          <p:style>
            <a:lnRef idx="1">
              <a:schemeClr val="accent2"/>
            </a:lnRef>
            <a:fillRef idx="3">
              <a:schemeClr val="accent2"/>
            </a:fillRef>
            <a:effectRef idx="2">
              <a:schemeClr val="accent2"/>
            </a:effectRef>
            <a:fontRef idx="minor">
              <a:schemeClr val="lt1"/>
            </a:fontRef>
          </p:style>
          <p:txBody>
            <a:bodyPr spcFirstLastPara="0" vert="horz" wrap="square" lIns="10795" tIns="10795" rIns="10795" bIns="10795" numCol="1" spcCol="1270" anchor="ctr" anchorCtr="0">
              <a:noAutofit/>
            </a:bodyPr>
            <a:lstStyle/>
            <a:p>
              <a:pPr lvl="0" algn="ctr" defTabSz="755650">
                <a:lnSpc>
                  <a:spcPct val="90000"/>
                </a:lnSpc>
                <a:spcBef>
                  <a:spcPct val="0"/>
                </a:spcBef>
                <a:spcAft>
                  <a:spcPct val="35000"/>
                </a:spcAft>
              </a:pPr>
              <a:r>
                <a:rPr lang="en-US" sz="1700" kern="1200" dirty="0" smtClean="0"/>
                <a:t>Snort (model)</a:t>
              </a:r>
              <a:endParaRPr lang="en-US" sz="1700" kern="1200" dirty="0"/>
            </a:p>
          </p:txBody>
        </p:sp>
      </p:grpSp>
      <p:grpSp>
        <p:nvGrpSpPr>
          <p:cNvPr id="10" name="Group 9"/>
          <p:cNvGrpSpPr/>
          <p:nvPr/>
        </p:nvGrpSpPr>
        <p:grpSpPr>
          <a:xfrm>
            <a:off x="7438505" y="4357958"/>
            <a:ext cx="1248295" cy="624147"/>
            <a:chOff x="4845546" y="2163071"/>
            <a:chExt cx="1248295" cy="624147"/>
          </a:xfrm>
        </p:grpSpPr>
        <p:sp>
          <p:nvSpPr>
            <p:cNvPr id="11" name="Rectangle 10"/>
            <p:cNvSpPr/>
            <p:nvPr/>
          </p:nvSpPr>
          <p:spPr>
            <a:xfrm>
              <a:off x="4845546" y="2163071"/>
              <a:ext cx="1248295" cy="624147"/>
            </a:xfrm>
            <a:prstGeom prst="rect">
              <a:avLst/>
            </a:prstGeom>
          </p:spPr>
          <p:style>
            <a:lnRef idx="1">
              <a:schemeClr val="accent2"/>
            </a:lnRef>
            <a:fillRef idx="3">
              <a:schemeClr val="accent2"/>
            </a:fillRef>
            <a:effectRef idx="2">
              <a:schemeClr val="accent2"/>
            </a:effectRef>
            <a:fontRef idx="minor">
              <a:schemeClr val="lt1"/>
            </a:fontRef>
          </p:style>
        </p:sp>
        <p:sp>
          <p:nvSpPr>
            <p:cNvPr id="12" name="Rectangle 11"/>
            <p:cNvSpPr/>
            <p:nvPr/>
          </p:nvSpPr>
          <p:spPr>
            <a:xfrm>
              <a:off x="4845546" y="2163071"/>
              <a:ext cx="1248295" cy="624147"/>
            </a:xfrm>
            <a:prstGeom prst="rect">
              <a:avLst/>
            </a:prstGeom>
          </p:spPr>
          <p:style>
            <a:lnRef idx="1">
              <a:schemeClr val="accent2"/>
            </a:lnRef>
            <a:fillRef idx="3">
              <a:schemeClr val="accent2"/>
            </a:fillRef>
            <a:effectRef idx="2">
              <a:schemeClr val="accent2"/>
            </a:effectRef>
            <a:fontRef idx="minor">
              <a:schemeClr val="lt1"/>
            </a:fontRef>
          </p:style>
          <p:txBody>
            <a:bodyPr spcFirstLastPara="0" vert="horz" wrap="square" lIns="10795" tIns="10795" rIns="10795" bIns="10795" numCol="1" spcCol="1270" anchor="ctr" anchorCtr="0">
              <a:noAutofit/>
            </a:bodyPr>
            <a:lstStyle/>
            <a:p>
              <a:pPr lvl="0" algn="ctr" defTabSz="755650">
                <a:lnSpc>
                  <a:spcPct val="90000"/>
                </a:lnSpc>
                <a:spcBef>
                  <a:spcPct val="0"/>
                </a:spcBef>
                <a:spcAft>
                  <a:spcPct val="35000"/>
                </a:spcAft>
              </a:pPr>
              <a:r>
                <a:rPr lang="en-US" sz="1700" kern="1200" dirty="0" smtClean="0"/>
                <a:t>Snort rules</a:t>
              </a:r>
              <a:endParaRPr lang="en-US" sz="1700" kern="1200" dirty="0"/>
            </a:p>
          </p:txBody>
        </p:sp>
      </p:grpSp>
      <p:cxnSp>
        <p:nvCxnSpPr>
          <p:cNvPr id="34" name="Straight Arrow Connector 33"/>
          <p:cNvCxnSpPr>
            <a:stCxn id="17" idx="2"/>
          </p:cNvCxnSpPr>
          <p:nvPr/>
        </p:nvCxnSpPr>
        <p:spPr>
          <a:xfrm flipH="1">
            <a:off x="3809772" y="2834756"/>
            <a:ext cx="1475988" cy="471096"/>
          </a:xfrm>
          <a:prstGeom prst="straightConnector1">
            <a:avLst/>
          </a:prstGeom>
          <a:ln w="63500">
            <a:solidFill>
              <a:schemeClr val="accent1"/>
            </a:solidFill>
            <a:headEnd type="arrow"/>
            <a:tailEnd type="arrow"/>
          </a:ln>
        </p:spPr>
        <p:style>
          <a:lnRef idx="1">
            <a:schemeClr val="accent2"/>
          </a:lnRef>
          <a:fillRef idx="3">
            <a:schemeClr val="accent2"/>
          </a:fillRef>
          <a:effectRef idx="2">
            <a:schemeClr val="accent2"/>
          </a:effectRef>
          <a:fontRef idx="minor">
            <a:schemeClr val="lt1"/>
          </a:fontRef>
        </p:style>
      </p:cxnSp>
      <p:cxnSp>
        <p:nvCxnSpPr>
          <p:cNvPr id="36" name="Straight Arrow Connector 35"/>
          <p:cNvCxnSpPr>
            <a:endCxn id="27" idx="0"/>
          </p:cNvCxnSpPr>
          <p:nvPr/>
        </p:nvCxnSpPr>
        <p:spPr>
          <a:xfrm>
            <a:off x="3809772" y="3305852"/>
            <a:ext cx="425189" cy="1009438"/>
          </a:xfrm>
          <a:prstGeom prst="straightConnector1">
            <a:avLst/>
          </a:prstGeom>
          <a:ln w="63500">
            <a:solidFill>
              <a:schemeClr val="accent1"/>
            </a:solidFill>
            <a:headEnd type="arrow"/>
            <a:tailEnd type="arrow"/>
          </a:ln>
        </p:spPr>
        <p:style>
          <a:lnRef idx="1">
            <a:schemeClr val="accent2"/>
          </a:lnRef>
          <a:fillRef idx="3">
            <a:schemeClr val="accent2"/>
          </a:fillRef>
          <a:effectRef idx="2">
            <a:schemeClr val="accent2"/>
          </a:effectRef>
          <a:fontRef idx="minor">
            <a:schemeClr val="lt1"/>
          </a:fontRef>
        </p:style>
      </p:cxnSp>
      <p:cxnSp>
        <p:nvCxnSpPr>
          <p:cNvPr id="39" name="Straight Arrow Connector 38"/>
          <p:cNvCxnSpPr>
            <a:stCxn id="13" idx="1"/>
          </p:cNvCxnSpPr>
          <p:nvPr/>
        </p:nvCxnSpPr>
        <p:spPr>
          <a:xfrm flipH="1" flipV="1">
            <a:off x="3809772" y="3305852"/>
            <a:ext cx="1740540" cy="476206"/>
          </a:xfrm>
          <a:prstGeom prst="straightConnector1">
            <a:avLst/>
          </a:prstGeom>
          <a:ln w="63500">
            <a:solidFill>
              <a:schemeClr val="accent1"/>
            </a:solidFill>
            <a:headEnd type="arrow"/>
            <a:tailEnd type="arrow"/>
          </a:ln>
        </p:spPr>
        <p:style>
          <a:lnRef idx="1">
            <a:schemeClr val="accent2"/>
          </a:lnRef>
          <a:fillRef idx="3">
            <a:schemeClr val="accent2"/>
          </a:fillRef>
          <a:effectRef idx="2">
            <a:schemeClr val="accent2"/>
          </a:effectRef>
          <a:fontRef idx="minor">
            <a:schemeClr val="lt1"/>
          </a:fontRef>
        </p:style>
      </p:cxnSp>
      <p:cxnSp>
        <p:nvCxnSpPr>
          <p:cNvPr id="47" name="Elbow Connector 46"/>
          <p:cNvCxnSpPr>
            <a:stCxn id="21" idx="1"/>
            <a:endCxn id="19" idx="0"/>
          </p:cNvCxnSpPr>
          <p:nvPr/>
        </p:nvCxnSpPr>
        <p:spPr>
          <a:xfrm rot="10800000" flipV="1">
            <a:off x="1114223" y="3836565"/>
            <a:ext cx="362004" cy="574216"/>
          </a:xfrm>
          <a:prstGeom prst="bentConnector2">
            <a:avLst/>
          </a:prstGeom>
        </p:spPr>
        <p:style>
          <a:lnRef idx="1">
            <a:schemeClr val="accent2"/>
          </a:lnRef>
          <a:fillRef idx="3">
            <a:schemeClr val="accent2"/>
          </a:fillRef>
          <a:effectRef idx="2">
            <a:schemeClr val="accent2"/>
          </a:effectRef>
          <a:fontRef idx="minor">
            <a:schemeClr val="lt1"/>
          </a:fontRef>
        </p:style>
      </p:cxnSp>
      <p:cxnSp>
        <p:nvCxnSpPr>
          <p:cNvPr id="49" name="Elbow Connector 48"/>
          <p:cNvCxnSpPr>
            <a:stCxn id="17" idx="3"/>
            <a:endCxn id="15" idx="2"/>
          </p:cNvCxnSpPr>
          <p:nvPr/>
        </p:nvCxnSpPr>
        <p:spPr>
          <a:xfrm flipV="1">
            <a:off x="5909907" y="2288298"/>
            <a:ext cx="1743891" cy="234385"/>
          </a:xfrm>
          <a:prstGeom prst="bentConnector2">
            <a:avLst/>
          </a:prstGeom>
        </p:spPr>
        <p:style>
          <a:lnRef idx="1">
            <a:schemeClr val="accent2"/>
          </a:lnRef>
          <a:fillRef idx="3">
            <a:schemeClr val="accent2"/>
          </a:fillRef>
          <a:effectRef idx="2">
            <a:schemeClr val="accent2"/>
          </a:effectRef>
          <a:fontRef idx="minor">
            <a:schemeClr val="lt1"/>
          </a:fontRef>
        </p:style>
      </p:cxnSp>
      <p:cxnSp>
        <p:nvCxnSpPr>
          <p:cNvPr id="51" name="Elbow Connector 50"/>
          <p:cNvCxnSpPr>
            <a:stCxn id="14" idx="3"/>
            <a:endCxn id="11" idx="0"/>
          </p:cNvCxnSpPr>
          <p:nvPr/>
        </p:nvCxnSpPr>
        <p:spPr>
          <a:xfrm>
            <a:off x="6798607" y="3782058"/>
            <a:ext cx="1264046" cy="575900"/>
          </a:xfrm>
          <a:prstGeom prst="bentConnector2">
            <a:avLst/>
          </a:prstGeom>
        </p:spPr>
        <p:style>
          <a:lnRef idx="1">
            <a:schemeClr val="accent2"/>
          </a:lnRef>
          <a:fillRef idx="3">
            <a:schemeClr val="accent2"/>
          </a:fillRef>
          <a:effectRef idx="2">
            <a:schemeClr val="accent2"/>
          </a:effectRef>
          <a:fontRef idx="minor">
            <a:schemeClr val="lt1"/>
          </a:fontRef>
        </p:style>
      </p:cxnSp>
      <p:cxnSp>
        <p:nvCxnSpPr>
          <p:cNvPr id="54" name="Straight Connector 53"/>
          <p:cNvCxnSpPr>
            <a:stCxn id="27" idx="2"/>
            <a:endCxn id="25" idx="1"/>
          </p:cNvCxnSpPr>
          <p:nvPr/>
        </p:nvCxnSpPr>
        <p:spPr>
          <a:xfrm>
            <a:off x="4234961" y="4939437"/>
            <a:ext cx="624147" cy="493637"/>
          </a:xfrm>
          <a:prstGeom prst="line">
            <a:avLst/>
          </a:prstGeom>
        </p:spPr>
        <p:style>
          <a:lnRef idx="1">
            <a:schemeClr val="accent2"/>
          </a:lnRef>
          <a:fillRef idx="3">
            <a:schemeClr val="accent2"/>
          </a:fillRef>
          <a:effectRef idx="2">
            <a:schemeClr val="accent2"/>
          </a:effectRef>
          <a:fontRef idx="minor">
            <a:schemeClr val="lt1"/>
          </a:fontRef>
        </p:style>
      </p:cxnSp>
      <p:cxnSp>
        <p:nvCxnSpPr>
          <p:cNvPr id="56" name="Elbow Connector 55"/>
          <p:cNvCxnSpPr>
            <a:stCxn id="27" idx="2"/>
            <a:endCxn id="24" idx="1"/>
          </p:cNvCxnSpPr>
          <p:nvPr/>
        </p:nvCxnSpPr>
        <p:spPr>
          <a:xfrm rot="16200000" flipH="1">
            <a:off x="3886834" y="5287563"/>
            <a:ext cx="1320401" cy="624147"/>
          </a:xfrm>
          <a:prstGeom prst="bentConnector2">
            <a:avLst/>
          </a:prstGeom>
        </p:spPr>
        <p:style>
          <a:lnRef idx="1">
            <a:schemeClr val="accent2"/>
          </a:lnRef>
          <a:fillRef idx="3">
            <a:schemeClr val="accent2"/>
          </a:fillRef>
          <a:effectRef idx="2">
            <a:schemeClr val="accent2"/>
          </a:effectRef>
          <a:fontRef idx="minor">
            <a:schemeClr val="lt1"/>
          </a:fontRef>
        </p:style>
      </p:cxnSp>
      <p:grpSp>
        <p:nvGrpSpPr>
          <p:cNvPr id="64" name="Group 63"/>
          <p:cNvGrpSpPr/>
          <p:nvPr/>
        </p:nvGrpSpPr>
        <p:grpSpPr>
          <a:xfrm>
            <a:off x="2506216" y="2125935"/>
            <a:ext cx="1000869" cy="500434"/>
            <a:chOff x="4844560" y="1426474"/>
            <a:chExt cx="1000869" cy="500434"/>
          </a:xfrm>
        </p:grpSpPr>
        <p:sp>
          <p:nvSpPr>
            <p:cNvPr id="68" name="Rectangle 67"/>
            <p:cNvSpPr/>
            <p:nvPr/>
          </p:nvSpPr>
          <p:spPr>
            <a:xfrm>
              <a:off x="4844560" y="1426474"/>
              <a:ext cx="1000869" cy="500434"/>
            </a:xfrm>
            <a:prstGeom prst="rect">
              <a:avLst/>
            </a:prstGeom>
          </p:spPr>
          <p:style>
            <a:lnRef idx="1">
              <a:schemeClr val="accent2"/>
            </a:lnRef>
            <a:fillRef idx="3">
              <a:schemeClr val="accent2"/>
            </a:fillRef>
            <a:effectRef idx="2">
              <a:schemeClr val="accent2"/>
            </a:effectRef>
            <a:fontRef idx="minor">
              <a:schemeClr val="lt1"/>
            </a:fontRef>
          </p:style>
        </p:sp>
        <p:sp>
          <p:nvSpPr>
            <p:cNvPr id="69" name="Rectangle 68"/>
            <p:cNvSpPr/>
            <p:nvPr/>
          </p:nvSpPr>
          <p:spPr>
            <a:xfrm>
              <a:off x="4844560" y="1426474"/>
              <a:ext cx="1000869" cy="500434"/>
            </a:xfrm>
            <a:prstGeom prst="rect">
              <a:avLst/>
            </a:prstGeom>
          </p:spPr>
          <p:style>
            <a:lnRef idx="1">
              <a:schemeClr val="accent2"/>
            </a:lnRef>
            <a:fillRef idx="3">
              <a:schemeClr val="accent2"/>
            </a:fillRef>
            <a:effectRef idx="2">
              <a:schemeClr val="accent2"/>
            </a:effectRef>
            <a:fontRef idx="minor">
              <a:schemeClr val="lt1"/>
            </a:fontRef>
          </p:style>
          <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kern="1200" dirty="0" smtClean="0"/>
                <a:t>Physical Threat Model</a:t>
              </a:r>
              <a:endParaRPr lang="en-US" sz="1400" kern="1200" dirty="0"/>
            </a:p>
          </p:txBody>
        </p:sp>
      </p:grpSp>
      <p:grpSp>
        <p:nvGrpSpPr>
          <p:cNvPr id="65" name="Group 64"/>
          <p:cNvGrpSpPr/>
          <p:nvPr/>
        </p:nvGrpSpPr>
        <p:grpSpPr>
          <a:xfrm>
            <a:off x="659782" y="1475792"/>
            <a:ext cx="1000869" cy="500434"/>
            <a:chOff x="5094777" y="2137091"/>
            <a:chExt cx="1000869" cy="500434"/>
          </a:xfrm>
        </p:grpSpPr>
        <p:sp>
          <p:nvSpPr>
            <p:cNvPr id="66" name="Rectangle 65"/>
            <p:cNvSpPr/>
            <p:nvPr/>
          </p:nvSpPr>
          <p:spPr>
            <a:xfrm>
              <a:off x="5094777" y="2137091"/>
              <a:ext cx="1000869" cy="500434"/>
            </a:xfrm>
            <a:prstGeom prst="rect">
              <a:avLst/>
            </a:prstGeom>
          </p:spPr>
          <p:style>
            <a:lnRef idx="1">
              <a:schemeClr val="accent2"/>
            </a:lnRef>
            <a:fillRef idx="3">
              <a:schemeClr val="accent2"/>
            </a:fillRef>
            <a:effectRef idx="2">
              <a:schemeClr val="accent2"/>
            </a:effectRef>
            <a:fontRef idx="minor">
              <a:schemeClr val="lt1"/>
            </a:fontRef>
          </p:style>
        </p:sp>
        <p:sp>
          <p:nvSpPr>
            <p:cNvPr id="67" name="Rectangle 66"/>
            <p:cNvSpPr/>
            <p:nvPr/>
          </p:nvSpPr>
          <p:spPr>
            <a:xfrm>
              <a:off x="5094777" y="2137091"/>
              <a:ext cx="1000869" cy="500434"/>
            </a:xfrm>
            <a:prstGeom prst="rect">
              <a:avLst/>
            </a:prstGeom>
          </p:spPr>
          <p:style>
            <a:lnRef idx="1">
              <a:schemeClr val="accent2"/>
            </a:lnRef>
            <a:fillRef idx="3">
              <a:schemeClr val="accent2"/>
            </a:fillRef>
            <a:effectRef idx="2">
              <a:schemeClr val="accent2"/>
            </a:effectRef>
            <a:fontRef idx="minor">
              <a:schemeClr val="lt1"/>
            </a:fontRef>
          </p:style>
          <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kern="1200" dirty="0" smtClean="0"/>
                <a:t>PT XML (notional)</a:t>
              </a:r>
              <a:endParaRPr lang="en-US" sz="1400" kern="1200" dirty="0"/>
            </a:p>
          </p:txBody>
        </p:sp>
      </p:grpSp>
      <p:cxnSp>
        <p:nvCxnSpPr>
          <p:cNvPr id="71" name="Elbow Connector 70"/>
          <p:cNvCxnSpPr>
            <a:stCxn id="66" idx="2"/>
            <a:endCxn id="69" idx="1"/>
          </p:cNvCxnSpPr>
          <p:nvPr/>
        </p:nvCxnSpPr>
        <p:spPr>
          <a:xfrm rot="16200000" flipH="1">
            <a:off x="1633253" y="1503189"/>
            <a:ext cx="399926" cy="1345999"/>
          </a:xfrm>
          <a:prstGeom prst="bentConnector2">
            <a:avLst/>
          </a:prstGeom>
        </p:spPr>
        <p:style>
          <a:lnRef idx="1">
            <a:schemeClr val="accent2"/>
          </a:lnRef>
          <a:fillRef idx="3">
            <a:schemeClr val="accent2"/>
          </a:fillRef>
          <a:effectRef idx="2">
            <a:schemeClr val="accent2"/>
          </a:effectRef>
          <a:fontRef idx="minor">
            <a:schemeClr val="lt1"/>
          </a:fontRef>
        </p:style>
      </p:cxnSp>
      <p:cxnSp>
        <p:nvCxnSpPr>
          <p:cNvPr id="74" name="Straight Arrow Connector 73"/>
          <p:cNvCxnSpPr>
            <a:endCxn id="68" idx="2"/>
          </p:cNvCxnSpPr>
          <p:nvPr/>
        </p:nvCxnSpPr>
        <p:spPr>
          <a:xfrm flipH="1" flipV="1">
            <a:off x="3006651" y="2626369"/>
            <a:ext cx="803121" cy="679483"/>
          </a:xfrm>
          <a:prstGeom prst="straightConnector1">
            <a:avLst/>
          </a:prstGeom>
          <a:ln w="63500">
            <a:solidFill>
              <a:schemeClr val="accent1"/>
            </a:solidFill>
            <a:headEnd type="arrow"/>
            <a:tailEnd type="arrow"/>
          </a:ln>
        </p:spPr>
        <p:style>
          <a:lnRef idx="1">
            <a:schemeClr val="accent2"/>
          </a:lnRef>
          <a:fillRef idx="3">
            <a:schemeClr val="accent2"/>
          </a:fillRef>
          <a:effectRef idx="2">
            <a:schemeClr val="accent2"/>
          </a:effectRef>
          <a:fontRef idx="minor">
            <a:schemeClr val="lt1"/>
          </a:fontRef>
        </p:style>
      </p:cxnSp>
      <p:cxnSp>
        <p:nvCxnSpPr>
          <p:cNvPr id="76" name="Straight Arrow Connector 75"/>
          <p:cNvCxnSpPr>
            <a:endCxn id="21" idx="3"/>
          </p:cNvCxnSpPr>
          <p:nvPr/>
        </p:nvCxnSpPr>
        <p:spPr>
          <a:xfrm flipH="1">
            <a:off x="2724522" y="3305852"/>
            <a:ext cx="1085250" cy="530713"/>
          </a:xfrm>
          <a:prstGeom prst="straightConnector1">
            <a:avLst/>
          </a:prstGeom>
          <a:ln w="63500">
            <a:solidFill>
              <a:schemeClr val="accent1"/>
            </a:solidFill>
            <a:headEnd type="arrow"/>
            <a:tailEnd type="arrow"/>
          </a:ln>
        </p:spPr>
        <p:style>
          <a:lnRef idx="1">
            <a:schemeClr val="accent2"/>
          </a:lnRef>
          <a:fillRef idx="3">
            <a:schemeClr val="accent2"/>
          </a:fillRef>
          <a:effectRef idx="2">
            <a:schemeClr val="accent2"/>
          </a:effectRef>
          <a:fontRef idx="minor">
            <a:schemeClr val="lt1"/>
          </a:fontRef>
        </p:style>
      </p:cxnSp>
      <p:sp>
        <p:nvSpPr>
          <p:cNvPr id="46" name="Oval Callout 45"/>
          <p:cNvSpPr/>
          <p:nvPr/>
        </p:nvSpPr>
        <p:spPr>
          <a:xfrm>
            <a:off x="659782" y="5459058"/>
            <a:ext cx="2569412" cy="1112853"/>
          </a:xfrm>
          <a:prstGeom prst="wedgeEllipseCallout">
            <a:avLst>
              <a:gd name="adj1" fmla="val 73845"/>
              <a:gd name="adj2" fmla="val -237286"/>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‘Semantic Glue’</a:t>
            </a:r>
          </a:p>
          <a:p>
            <a:pPr algn="ctr"/>
            <a:r>
              <a:rPr lang="en-US" dirty="0" smtClean="0"/>
              <a:t>(i.e. Conceptual Threat Model)</a:t>
            </a:r>
            <a:endParaRPr lang="en-US" dirty="0"/>
          </a:p>
        </p:txBody>
      </p:sp>
      <p:sp>
        <p:nvSpPr>
          <p:cNvPr id="30" name="Title 29"/>
          <p:cNvSpPr>
            <a:spLocks noGrp="1"/>
          </p:cNvSpPr>
          <p:nvPr>
            <p:ph type="title"/>
          </p:nvPr>
        </p:nvSpPr>
        <p:spPr/>
        <p:txBody>
          <a:bodyPr/>
          <a:lstStyle/>
          <a:p>
            <a:endParaRPr lang="en-US"/>
          </a:p>
        </p:txBody>
      </p:sp>
    </p:spTree>
    <p:extLst>
      <p:ext uri="{BB962C8B-B14F-4D97-AF65-F5344CB8AC3E}">
        <p14:creationId xmlns:p14="http://schemas.microsoft.com/office/powerpoint/2010/main" val="3157154371"/>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Clarifying “Operational”</a:t>
            </a:r>
            <a:endParaRPr lang="en-US" dirty="0"/>
          </a:p>
        </p:txBody>
      </p:sp>
      <p:sp>
        <p:nvSpPr>
          <p:cNvPr id="3" name="Content Placeholder 2"/>
          <p:cNvSpPr>
            <a:spLocks noGrp="1"/>
          </p:cNvSpPr>
          <p:nvPr>
            <p:ph sz="half" idx="1"/>
          </p:nvPr>
        </p:nvSpPr>
        <p:spPr/>
        <p:txBody>
          <a:bodyPr>
            <a:normAutofit fontScale="92500" lnSpcReduction="10000"/>
          </a:bodyPr>
          <a:lstStyle/>
          <a:p>
            <a:r>
              <a:rPr lang="en-US" b="1" dirty="0"/>
              <a:t>Operational Threat</a:t>
            </a:r>
            <a:r>
              <a:rPr lang="en-US" dirty="0"/>
              <a:t>: Operational threats involve specific incidents or groups of incidents that cause unwanted loss or harm  to people or important assets or groups of assets. These incidents may be caused by threat actors, accidents or natural phenomenon. Examples include terrorist attacks , hurricanes or an electrical grid failure. </a:t>
            </a:r>
          </a:p>
          <a:p>
            <a:pPr lvl="0"/>
            <a:r>
              <a:rPr lang="en-US" b="1" dirty="0" smtClean="0"/>
              <a:t>Operational </a:t>
            </a:r>
            <a:r>
              <a:rPr lang="en-US" b="1" dirty="0"/>
              <a:t>Risk</a:t>
            </a:r>
            <a:r>
              <a:rPr lang="en-US" dirty="0"/>
              <a:t>: </a:t>
            </a:r>
            <a:r>
              <a:rPr lang="en-GB" dirty="0"/>
              <a:t>Operational risks are situations having a negative impact on an organization or company due to uncertainties related to possible breakdowns in a system or its environment via supply chain, injury to a person or failure of a process resulting from intentional/malicious as well as unintentional/natural operational threats. One of the main impacts of operational risks is inability to conduct operations as planned. </a:t>
            </a:r>
            <a:endParaRPr lang="en-US" dirty="0"/>
          </a:p>
        </p:txBody>
      </p:sp>
    </p:spTree>
    <p:extLst>
      <p:ext uri="{BB962C8B-B14F-4D97-AF65-F5344CB8AC3E}">
        <p14:creationId xmlns:p14="http://schemas.microsoft.com/office/powerpoint/2010/main" val="290221452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fontScale="90000"/>
          </a:bodyPr>
          <a:lstStyle/>
          <a:p>
            <a:r>
              <a:rPr lang="en-US" dirty="0" smtClean="0"/>
              <a:t>Example Conceptual Model Fragment</a:t>
            </a:r>
            <a:endParaRPr lang="en-US" dirty="0"/>
          </a:p>
        </p:txBody>
      </p:sp>
      <p:sp>
        <p:nvSpPr>
          <p:cNvPr id="2" name="Content Placeholder 1"/>
          <p:cNvSpPr>
            <a:spLocks noGrp="1"/>
          </p:cNvSpPr>
          <p:nvPr>
            <p:ph sz="half" idx="1"/>
          </p:nvPr>
        </p:nvSpPr>
        <p:spPr/>
        <p:txBody>
          <a:bodyPr/>
          <a:lstStyle/>
          <a:p>
            <a:endParaRPr lang="en-US"/>
          </a:p>
        </p:txBody>
      </p:sp>
      <p:pic>
        <p:nvPicPr>
          <p:cNvPr id="4102"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979" y="1503998"/>
            <a:ext cx="8718763" cy="44167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81422405"/>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Mapping Fragment</a:t>
            </a:r>
            <a:endParaRPr lang="en-US"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2149926"/>
            <a:ext cx="8399463" cy="355872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23741747"/>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74942" y="862214"/>
            <a:ext cx="6058798" cy="5713588"/>
          </a:xfrm>
          <a:prstGeom prst="rect">
            <a:avLst/>
          </a:prstGeom>
        </p:spPr>
      </p:pic>
      <p:sp>
        <p:nvSpPr>
          <p:cNvPr id="2" name="Title 1"/>
          <p:cNvSpPr>
            <a:spLocks noGrp="1"/>
          </p:cNvSpPr>
          <p:nvPr>
            <p:ph type="title"/>
          </p:nvPr>
        </p:nvSpPr>
        <p:spPr/>
        <p:txBody>
          <a:bodyPr/>
          <a:lstStyle/>
          <a:p>
            <a:pPr algn="r"/>
            <a:r>
              <a:rPr lang="en-US" dirty="0" smtClean="0"/>
              <a:t>Indicator Mapping</a:t>
            </a:r>
            <a:endParaRPr lang="en-US" dirty="0"/>
          </a:p>
        </p:txBody>
      </p:sp>
      <p:sp>
        <p:nvSpPr>
          <p:cNvPr id="5" name="TextBox 4"/>
          <p:cNvSpPr txBox="1"/>
          <p:nvPr/>
        </p:nvSpPr>
        <p:spPr>
          <a:xfrm>
            <a:off x="5470734" y="1763738"/>
            <a:ext cx="2606941" cy="369332"/>
          </a:xfrm>
          <a:prstGeom prst="rect">
            <a:avLst/>
          </a:prstGeom>
          <a:noFill/>
        </p:spPr>
        <p:txBody>
          <a:bodyPr wrap="none" rtlCol="0">
            <a:spAutoFit/>
          </a:bodyPr>
          <a:lstStyle/>
          <a:p>
            <a:r>
              <a:rPr lang="en-US" dirty="0" smtClean="0"/>
              <a:t>STIX to Conceptual Model</a:t>
            </a:r>
          </a:p>
        </p:txBody>
      </p:sp>
    </p:spTree>
    <p:extLst>
      <p:ext uri="{BB962C8B-B14F-4D97-AF65-F5344CB8AC3E}">
        <p14:creationId xmlns:p14="http://schemas.microsoft.com/office/powerpoint/2010/main" val="36167646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Challenge</a:t>
            </a:r>
            <a:endParaRPr lang="en-US" dirty="0"/>
          </a:p>
        </p:txBody>
      </p:sp>
      <p:sp>
        <p:nvSpPr>
          <p:cNvPr id="3" name="Content Placeholder 2"/>
          <p:cNvSpPr>
            <a:spLocks noGrp="1"/>
          </p:cNvSpPr>
          <p:nvPr>
            <p:ph sz="half" idx="1"/>
          </p:nvPr>
        </p:nvSpPr>
        <p:spPr/>
        <p:txBody>
          <a:bodyPr>
            <a:normAutofit fontScale="92500" lnSpcReduction="10000"/>
          </a:bodyPr>
          <a:lstStyle/>
          <a:p>
            <a:r>
              <a:rPr lang="en-US" dirty="0" smtClean="0"/>
              <a:t>There are dozens of standards, exchange schema and technologies for </a:t>
            </a:r>
            <a:r>
              <a:rPr lang="en-US" u="sng" dirty="0" smtClean="0"/>
              <a:t>each</a:t>
            </a:r>
            <a:r>
              <a:rPr lang="en-US" dirty="0" smtClean="0"/>
              <a:t> domain</a:t>
            </a:r>
          </a:p>
          <a:p>
            <a:pPr lvl="1"/>
            <a:r>
              <a:rPr lang="en-US" dirty="0" smtClean="0"/>
              <a:t>Each uses different terminology, structure and schema to represent the same or overlapping concepts</a:t>
            </a:r>
          </a:p>
          <a:p>
            <a:pPr lvl="1"/>
            <a:r>
              <a:rPr lang="en-US" dirty="0" smtClean="0"/>
              <a:t>These only work together inside of proprietary products. No one product could ever cover the entire scope</a:t>
            </a:r>
          </a:p>
          <a:p>
            <a:pPr lvl="1"/>
            <a:r>
              <a:rPr lang="en-US" dirty="0" smtClean="0"/>
              <a:t>Organizations with different or multiple products can’t integrate</a:t>
            </a:r>
          </a:p>
          <a:p>
            <a:r>
              <a:rPr lang="en-US" dirty="0" smtClean="0"/>
              <a:t>There is even less capability across domains</a:t>
            </a:r>
          </a:p>
          <a:p>
            <a:r>
              <a:rPr lang="en-US" dirty="0" smtClean="0"/>
              <a:t>Threat actors and natural disasters don’t respect our stovepipes, they exploit them</a:t>
            </a:r>
          </a:p>
          <a:p>
            <a:r>
              <a:rPr lang="en-US" dirty="0" smtClean="0"/>
              <a:t>Impact: Our capacity for coordinated mitigation and response is severely compromised</a:t>
            </a:r>
            <a:endParaRPr lang="en-US" dirty="0"/>
          </a:p>
        </p:txBody>
      </p:sp>
    </p:spTree>
    <p:extLst>
      <p:ext uri="{BB962C8B-B14F-4D97-AF65-F5344CB8AC3E}">
        <p14:creationId xmlns:p14="http://schemas.microsoft.com/office/powerpoint/2010/main" val="1981122546"/>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Example Scenario: Corporate SAR &amp; Incident Management</a:t>
            </a:r>
            <a:endParaRPr lang="en-US" dirty="0"/>
          </a:p>
        </p:txBody>
      </p:sp>
      <p:sp>
        <p:nvSpPr>
          <p:cNvPr id="5" name="Rectangle 4"/>
          <p:cNvSpPr/>
          <p:nvPr/>
        </p:nvSpPr>
        <p:spPr>
          <a:xfrm>
            <a:off x="3481294" y="2480236"/>
            <a:ext cx="1822823" cy="113553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Corporate SOC</a:t>
            </a:r>
            <a:endParaRPr lang="en-US" dirty="0"/>
          </a:p>
        </p:txBody>
      </p:sp>
      <p:sp>
        <p:nvSpPr>
          <p:cNvPr id="6" name="Rectangle 5"/>
          <p:cNvSpPr/>
          <p:nvPr/>
        </p:nvSpPr>
        <p:spPr>
          <a:xfrm>
            <a:off x="6457576" y="1267012"/>
            <a:ext cx="1822823" cy="597647"/>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dirty="0" smtClean="0"/>
              <a:t>Datacenter IDS</a:t>
            </a:r>
            <a:endParaRPr lang="en-US" dirty="0"/>
          </a:p>
        </p:txBody>
      </p:sp>
      <p:sp>
        <p:nvSpPr>
          <p:cNvPr id="8" name="Rectangle 7"/>
          <p:cNvSpPr/>
          <p:nvPr/>
        </p:nvSpPr>
        <p:spPr>
          <a:xfrm>
            <a:off x="6457576" y="2017059"/>
            <a:ext cx="1822823" cy="59764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IDS</a:t>
            </a:r>
            <a:endParaRPr lang="en-US" dirty="0"/>
          </a:p>
        </p:txBody>
      </p:sp>
      <p:sp>
        <p:nvSpPr>
          <p:cNvPr id="9" name="Rectangle 8"/>
          <p:cNvSpPr/>
          <p:nvPr/>
        </p:nvSpPr>
        <p:spPr>
          <a:xfrm>
            <a:off x="6457576" y="2749177"/>
            <a:ext cx="1822823" cy="59764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Log Management</a:t>
            </a:r>
            <a:endParaRPr lang="en-US" dirty="0"/>
          </a:p>
        </p:txBody>
      </p:sp>
      <p:sp>
        <p:nvSpPr>
          <p:cNvPr id="10" name="Rectangle 9"/>
          <p:cNvSpPr/>
          <p:nvPr/>
        </p:nvSpPr>
        <p:spPr>
          <a:xfrm>
            <a:off x="457200" y="1284941"/>
            <a:ext cx="1822823" cy="59764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Indicators of Compromise</a:t>
            </a:r>
            <a:endParaRPr lang="en-US" dirty="0"/>
          </a:p>
        </p:txBody>
      </p:sp>
      <p:sp>
        <p:nvSpPr>
          <p:cNvPr id="11" name="Rectangle 10"/>
          <p:cNvSpPr/>
          <p:nvPr/>
        </p:nvSpPr>
        <p:spPr>
          <a:xfrm>
            <a:off x="457200" y="2181412"/>
            <a:ext cx="1822823" cy="597647"/>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dirty="0" err="1" smtClean="0"/>
              <a:t>Inteligence</a:t>
            </a:r>
            <a:endParaRPr lang="en-US" dirty="0"/>
          </a:p>
        </p:txBody>
      </p:sp>
      <p:cxnSp>
        <p:nvCxnSpPr>
          <p:cNvPr id="13" name="Straight Connector 12"/>
          <p:cNvCxnSpPr>
            <a:stCxn id="10" idx="3"/>
            <a:endCxn id="5" idx="1"/>
          </p:cNvCxnSpPr>
          <p:nvPr/>
        </p:nvCxnSpPr>
        <p:spPr>
          <a:xfrm>
            <a:off x="2280023" y="1583765"/>
            <a:ext cx="1201271" cy="1464236"/>
          </a:xfrm>
          <a:prstGeom prst="line">
            <a:avLst/>
          </a:prstGeom>
        </p:spPr>
        <p:style>
          <a:lnRef idx="2">
            <a:schemeClr val="accent1"/>
          </a:lnRef>
          <a:fillRef idx="0">
            <a:schemeClr val="accent1"/>
          </a:fillRef>
          <a:effectRef idx="1">
            <a:schemeClr val="accent1"/>
          </a:effectRef>
          <a:fontRef idx="minor">
            <a:schemeClr val="tx1"/>
          </a:fontRef>
        </p:style>
      </p:cxnSp>
      <p:cxnSp>
        <p:nvCxnSpPr>
          <p:cNvPr id="15" name="Straight Connector 14"/>
          <p:cNvCxnSpPr>
            <a:stCxn id="11" idx="3"/>
            <a:endCxn id="5" idx="1"/>
          </p:cNvCxnSpPr>
          <p:nvPr/>
        </p:nvCxnSpPr>
        <p:spPr>
          <a:xfrm>
            <a:off x="2280023" y="2480236"/>
            <a:ext cx="1201271" cy="567765"/>
          </a:xfrm>
          <a:prstGeom prst="line">
            <a:avLst/>
          </a:prstGeom>
        </p:spPr>
        <p:style>
          <a:lnRef idx="2">
            <a:schemeClr val="accent1"/>
          </a:lnRef>
          <a:fillRef idx="0">
            <a:schemeClr val="accent1"/>
          </a:fillRef>
          <a:effectRef idx="1">
            <a:schemeClr val="accent1"/>
          </a:effectRef>
          <a:fontRef idx="minor">
            <a:schemeClr val="tx1"/>
          </a:fontRef>
        </p:style>
      </p:cxnSp>
      <p:cxnSp>
        <p:nvCxnSpPr>
          <p:cNvPr id="19" name="Straight Connector 18"/>
          <p:cNvCxnSpPr>
            <a:stCxn id="6" idx="1"/>
            <a:endCxn id="5" idx="3"/>
          </p:cNvCxnSpPr>
          <p:nvPr/>
        </p:nvCxnSpPr>
        <p:spPr>
          <a:xfrm flipH="1">
            <a:off x="5304117" y="1565836"/>
            <a:ext cx="1153459" cy="1482165"/>
          </a:xfrm>
          <a:prstGeom prst="line">
            <a:avLst/>
          </a:prstGeom>
        </p:spPr>
        <p:style>
          <a:lnRef idx="2">
            <a:schemeClr val="accent1"/>
          </a:lnRef>
          <a:fillRef idx="0">
            <a:schemeClr val="accent1"/>
          </a:fillRef>
          <a:effectRef idx="1">
            <a:schemeClr val="accent1"/>
          </a:effectRef>
          <a:fontRef idx="minor">
            <a:schemeClr val="tx1"/>
          </a:fontRef>
        </p:style>
      </p:cxnSp>
      <p:cxnSp>
        <p:nvCxnSpPr>
          <p:cNvPr id="22" name="Straight Connector 21"/>
          <p:cNvCxnSpPr>
            <a:stCxn id="8" idx="1"/>
            <a:endCxn id="5" idx="3"/>
          </p:cNvCxnSpPr>
          <p:nvPr/>
        </p:nvCxnSpPr>
        <p:spPr>
          <a:xfrm flipH="1">
            <a:off x="5304117" y="2315883"/>
            <a:ext cx="1153459" cy="732118"/>
          </a:xfrm>
          <a:prstGeom prst="line">
            <a:avLst/>
          </a:prstGeom>
        </p:spPr>
        <p:style>
          <a:lnRef idx="2">
            <a:schemeClr val="accent1"/>
          </a:lnRef>
          <a:fillRef idx="0">
            <a:schemeClr val="accent1"/>
          </a:fillRef>
          <a:effectRef idx="1">
            <a:schemeClr val="accent1"/>
          </a:effectRef>
          <a:fontRef idx="minor">
            <a:schemeClr val="tx1"/>
          </a:fontRef>
        </p:style>
      </p:cxnSp>
      <p:cxnSp>
        <p:nvCxnSpPr>
          <p:cNvPr id="25" name="Straight Connector 24"/>
          <p:cNvCxnSpPr>
            <a:stCxn id="9" idx="1"/>
            <a:endCxn id="5" idx="3"/>
          </p:cNvCxnSpPr>
          <p:nvPr/>
        </p:nvCxnSpPr>
        <p:spPr>
          <a:xfrm flipH="1">
            <a:off x="5304117" y="3048001"/>
            <a:ext cx="1153459" cy="0"/>
          </a:xfrm>
          <a:prstGeom prst="line">
            <a:avLst/>
          </a:prstGeom>
        </p:spPr>
        <p:style>
          <a:lnRef idx="2">
            <a:schemeClr val="accent1"/>
          </a:lnRef>
          <a:fillRef idx="0">
            <a:schemeClr val="accent1"/>
          </a:fillRef>
          <a:effectRef idx="1">
            <a:schemeClr val="accent1"/>
          </a:effectRef>
          <a:fontRef idx="minor">
            <a:schemeClr val="tx1"/>
          </a:fontRef>
        </p:style>
      </p:cxnSp>
      <p:sp>
        <p:nvSpPr>
          <p:cNvPr id="42" name="Rectangle 41"/>
          <p:cNvSpPr/>
          <p:nvPr/>
        </p:nvSpPr>
        <p:spPr>
          <a:xfrm>
            <a:off x="5710517" y="5142753"/>
            <a:ext cx="1822823" cy="1135530"/>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smtClean="0"/>
              <a:t>IC3</a:t>
            </a:r>
            <a:endParaRPr lang="en-US" dirty="0"/>
          </a:p>
        </p:txBody>
      </p:sp>
      <p:sp>
        <p:nvSpPr>
          <p:cNvPr id="44" name="Rectangle 43"/>
          <p:cNvSpPr/>
          <p:nvPr/>
        </p:nvSpPr>
        <p:spPr>
          <a:xfrm>
            <a:off x="3077882" y="5142753"/>
            <a:ext cx="1822823" cy="1135530"/>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err="1" smtClean="0"/>
              <a:t>ThreatConnect</a:t>
            </a:r>
            <a:endParaRPr lang="en-US" dirty="0"/>
          </a:p>
        </p:txBody>
      </p:sp>
      <p:cxnSp>
        <p:nvCxnSpPr>
          <p:cNvPr id="45" name="Straight Connector 44"/>
          <p:cNvCxnSpPr>
            <a:stCxn id="44" idx="0"/>
            <a:endCxn id="5" idx="2"/>
          </p:cNvCxnSpPr>
          <p:nvPr/>
        </p:nvCxnSpPr>
        <p:spPr>
          <a:xfrm flipV="1">
            <a:off x="3989294" y="3615766"/>
            <a:ext cx="403412" cy="1526987"/>
          </a:xfrm>
          <a:prstGeom prst="line">
            <a:avLst/>
          </a:prstGeom>
        </p:spPr>
        <p:style>
          <a:lnRef idx="2">
            <a:schemeClr val="accent1"/>
          </a:lnRef>
          <a:fillRef idx="0">
            <a:schemeClr val="accent1"/>
          </a:fillRef>
          <a:effectRef idx="1">
            <a:schemeClr val="accent1"/>
          </a:effectRef>
          <a:fontRef idx="minor">
            <a:schemeClr val="tx1"/>
          </a:fontRef>
        </p:style>
      </p:cxnSp>
      <p:cxnSp>
        <p:nvCxnSpPr>
          <p:cNvPr id="48" name="Straight Connector 47"/>
          <p:cNvCxnSpPr>
            <a:endCxn id="5" idx="2"/>
          </p:cNvCxnSpPr>
          <p:nvPr/>
        </p:nvCxnSpPr>
        <p:spPr>
          <a:xfrm flipH="1" flipV="1">
            <a:off x="4392706" y="3615766"/>
            <a:ext cx="2315882" cy="1526987"/>
          </a:xfrm>
          <a:prstGeom prst="line">
            <a:avLst/>
          </a:prstGeom>
        </p:spPr>
        <p:style>
          <a:lnRef idx="2">
            <a:schemeClr val="accent1"/>
          </a:lnRef>
          <a:fillRef idx="0">
            <a:schemeClr val="accent1"/>
          </a:fillRef>
          <a:effectRef idx="1">
            <a:schemeClr val="accent1"/>
          </a:effectRef>
          <a:fontRef idx="minor">
            <a:schemeClr val="tx1"/>
          </a:fontRef>
        </p:style>
      </p:cxnSp>
      <p:sp>
        <p:nvSpPr>
          <p:cNvPr id="51" name="Rectangular Callout 50"/>
          <p:cNvSpPr/>
          <p:nvPr/>
        </p:nvSpPr>
        <p:spPr>
          <a:xfrm>
            <a:off x="2883647" y="1417638"/>
            <a:ext cx="1509059" cy="599421"/>
          </a:xfrm>
          <a:prstGeom prst="wedgeRectCallout">
            <a:avLst>
              <a:gd name="adj1" fmla="val -48556"/>
              <a:gd name="adj2" fmla="val 92411"/>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t>STIX/</a:t>
            </a:r>
            <a:r>
              <a:rPr lang="en-US" dirty="0" err="1" smtClean="0"/>
              <a:t>IODef</a:t>
            </a:r>
            <a:endParaRPr lang="en-US" dirty="0"/>
          </a:p>
        </p:txBody>
      </p:sp>
      <p:sp>
        <p:nvSpPr>
          <p:cNvPr id="53" name="Rectangular Callout 52"/>
          <p:cNvSpPr/>
          <p:nvPr/>
        </p:nvSpPr>
        <p:spPr>
          <a:xfrm>
            <a:off x="4825999" y="1265238"/>
            <a:ext cx="1509059" cy="599421"/>
          </a:xfrm>
          <a:prstGeom prst="wedgeRectCallout">
            <a:avLst>
              <a:gd name="adj1" fmla="val 23721"/>
              <a:gd name="adj2" fmla="val 1073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t>Email/RSS</a:t>
            </a:r>
            <a:endParaRPr lang="en-US" dirty="0"/>
          </a:p>
        </p:txBody>
      </p:sp>
      <p:sp>
        <p:nvSpPr>
          <p:cNvPr id="54" name="Rectangular Callout 53"/>
          <p:cNvSpPr/>
          <p:nvPr/>
        </p:nvSpPr>
        <p:spPr>
          <a:xfrm>
            <a:off x="6084046" y="3615766"/>
            <a:ext cx="1509059" cy="599421"/>
          </a:xfrm>
          <a:prstGeom prst="wedgeRectCallout">
            <a:avLst>
              <a:gd name="adj1" fmla="val -71328"/>
              <a:gd name="adj2" fmla="val -141894"/>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t>Syslog</a:t>
            </a:r>
            <a:endParaRPr lang="en-US" dirty="0"/>
          </a:p>
        </p:txBody>
      </p:sp>
      <p:sp>
        <p:nvSpPr>
          <p:cNvPr id="55" name="Rectangular Callout 54"/>
          <p:cNvSpPr/>
          <p:nvPr/>
        </p:nvSpPr>
        <p:spPr>
          <a:xfrm>
            <a:off x="7525869" y="4349097"/>
            <a:ext cx="1509059" cy="599421"/>
          </a:xfrm>
          <a:prstGeom prst="wedgeRectCallout">
            <a:avLst>
              <a:gd name="adj1" fmla="val -121823"/>
              <a:gd name="adj2" fmla="val 47544"/>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t>NIEM</a:t>
            </a:r>
            <a:endParaRPr lang="en-US" dirty="0"/>
          </a:p>
        </p:txBody>
      </p:sp>
      <p:sp>
        <p:nvSpPr>
          <p:cNvPr id="56" name="Rectangular Callout 55"/>
          <p:cNvSpPr/>
          <p:nvPr/>
        </p:nvSpPr>
        <p:spPr>
          <a:xfrm>
            <a:off x="884517" y="3167530"/>
            <a:ext cx="1509059" cy="599421"/>
          </a:xfrm>
          <a:prstGeom prst="wedgeRectCallout">
            <a:avLst>
              <a:gd name="adj1" fmla="val 68276"/>
              <a:gd name="adj2" fmla="val -129431"/>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t>PDF/STIX</a:t>
            </a:r>
            <a:endParaRPr lang="en-US" dirty="0"/>
          </a:p>
        </p:txBody>
      </p:sp>
      <p:sp>
        <p:nvSpPr>
          <p:cNvPr id="57" name="Rectangle 56"/>
          <p:cNvSpPr/>
          <p:nvPr/>
        </p:nvSpPr>
        <p:spPr>
          <a:xfrm>
            <a:off x="457200" y="5142753"/>
            <a:ext cx="1822823" cy="1135530"/>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smtClean="0"/>
              <a:t>Customer</a:t>
            </a:r>
            <a:endParaRPr lang="en-US" dirty="0"/>
          </a:p>
        </p:txBody>
      </p:sp>
      <p:cxnSp>
        <p:nvCxnSpPr>
          <p:cNvPr id="58" name="Straight Connector 57"/>
          <p:cNvCxnSpPr>
            <a:stCxn id="57" idx="0"/>
            <a:endCxn id="5" idx="2"/>
          </p:cNvCxnSpPr>
          <p:nvPr/>
        </p:nvCxnSpPr>
        <p:spPr>
          <a:xfrm flipV="1">
            <a:off x="1368612" y="3615766"/>
            <a:ext cx="3024094" cy="1526987"/>
          </a:xfrm>
          <a:prstGeom prst="line">
            <a:avLst/>
          </a:prstGeom>
        </p:spPr>
        <p:style>
          <a:lnRef idx="2">
            <a:schemeClr val="accent1"/>
          </a:lnRef>
          <a:fillRef idx="0">
            <a:schemeClr val="accent1"/>
          </a:fillRef>
          <a:effectRef idx="1">
            <a:schemeClr val="accent1"/>
          </a:effectRef>
          <a:fontRef idx="minor">
            <a:schemeClr val="tx1"/>
          </a:fontRef>
        </p:style>
      </p:cxnSp>
      <p:sp>
        <p:nvSpPr>
          <p:cNvPr id="61" name="Rectangular Callout 60"/>
          <p:cNvSpPr/>
          <p:nvPr/>
        </p:nvSpPr>
        <p:spPr>
          <a:xfrm>
            <a:off x="884517" y="4049386"/>
            <a:ext cx="1509059" cy="599421"/>
          </a:xfrm>
          <a:prstGeom prst="wedgeRectCallout">
            <a:avLst>
              <a:gd name="adj1" fmla="val 91048"/>
              <a:gd name="adj2" fmla="val -7293"/>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t>Email</a:t>
            </a:r>
            <a:endParaRPr lang="en-US" dirty="0"/>
          </a:p>
        </p:txBody>
      </p:sp>
    </p:spTree>
    <p:extLst>
      <p:ext uri="{BB962C8B-B14F-4D97-AF65-F5344CB8AC3E}">
        <p14:creationId xmlns:p14="http://schemas.microsoft.com/office/powerpoint/2010/main" val="3390268749"/>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Walkthrough: Instance Model for Credit Card Theft</a:t>
            </a:r>
            <a:endParaRPr lang="en-US" dirty="0"/>
          </a:p>
        </p:txBody>
      </p:sp>
      <p:pic>
        <p:nvPicPr>
          <p:cNvPr id="7" name="Picture 6"/>
          <p:cNvPicPr>
            <a:picLocks noChangeAspect="1"/>
          </p:cNvPicPr>
          <p:nvPr/>
        </p:nvPicPr>
        <p:blipFill>
          <a:blip r:embed="rId2"/>
          <a:stretch>
            <a:fillRect/>
          </a:stretch>
        </p:blipFill>
        <p:spPr>
          <a:xfrm>
            <a:off x="2197590" y="1622639"/>
            <a:ext cx="5065211" cy="4773850"/>
          </a:xfrm>
          <a:prstGeom prst="rect">
            <a:avLst/>
          </a:prstGeom>
        </p:spPr>
      </p:pic>
    </p:spTree>
    <p:extLst>
      <p:ext uri="{BB962C8B-B14F-4D97-AF65-F5344CB8AC3E}">
        <p14:creationId xmlns:p14="http://schemas.microsoft.com/office/powerpoint/2010/main" val="2753398272"/>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Walkthrough: Step 1 - </a:t>
            </a:r>
            <a:r>
              <a:rPr lang="en-US" dirty="0" err="1" smtClean="0"/>
              <a:t>Reconnaisance</a:t>
            </a:r>
            <a:endParaRPr lang="en-US" dirty="0"/>
          </a:p>
        </p:txBody>
      </p:sp>
      <p:pic>
        <p:nvPicPr>
          <p:cNvPr id="7" name="Picture 6"/>
          <p:cNvPicPr>
            <a:picLocks noChangeAspect="1"/>
          </p:cNvPicPr>
          <p:nvPr/>
        </p:nvPicPr>
        <p:blipFill rotWithShape="1">
          <a:blip r:embed="rId2"/>
          <a:srcRect b="55289"/>
          <a:stretch/>
        </p:blipFill>
        <p:spPr>
          <a:xfrm>
            <a:off x="1054590" y="2352887"/>
            <a:ext cx="7250229" cy="3055195"/>
          </a:xfrm>
          <a:prstGeom prst="rect">
            <a:avLst/>
          </a:prstGeom>
        </p:spPr>
      </p:pic>
    </p:spTree>
    <p:extLst>
      <p:ext uri="{BB962C8B-B14F-4D97-AF65-F5344CB8AC3E}">
        <p14:creationId xmlns:p14="http://schemas.microsoft.com/office/powerpoint/2010/main" val="633062595"/>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Walkthrough: Step 2 – Post Recon</a:t>
            </a:r>
            <a:endParaRPr lang="en-US" dirty="0"/>
          </a:p>
        </p:txBody>
      </p:sp>
      <p:pic>
        <p:nvPicPr>
          <p:cNvPr id="7" name="Picture 6"/>
          <p:cNvPicPr>
            <a:picLocks noChangeAspect="1"/>
          </p:cNvPicPr>
          <p:nvPr/>
        </p:nvPicPr>
        <p:blipFill rotWithShape="1">
          <a:blip r:embed="rId2"/>
          <a:srcRect b="41766"/>
          <a:stretch/>
        </p:blipFill>
        <p:spPr>
          <a:xfrm>
            <a:off x="810052" y="1971889"/>
            <a:ext cx="7436999" cy="4081778"/>
          </a:xfrm>
          <a:prstGeom prst="rect">
            <a:avLst/>
          </a:prstGeom>
        </p:spPr>
      </p:pic>
    </p:spTree>
    <p:extLst>
      <p:ext uri="{BB962C8B-B14F-4D97-AF65-F5344CB8AC3E}">
        <p14:creationId xmlns:p14="http://schemas.microsoft.com/office/powerpoint/2010/main" val="633062595"/>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Walkthrough: Step 3 – Phishing</a:t>
            </a:r>
            <a:endParaRPr lang="en-US" dirty="0"/>
          </a:p>
        </p:txBody>
      </p:sp>
      <p:pic>
        <p:nvPicPr>
          <p:cNvPr id="7" name="Picture 6"/>
          <p:cNvPicPr>
            <a:picLocks noChangeAspect="1"/>
          </p:cNvPicPr>
          <p:nvPr/>
        </p:nvPicPr>
        <p:blipFill rotWithShape="1">
          <a:blip r:embed="rId2"/>
          <a:srcRect t="31290" b="14889"/>
          <a:stretch/>
        </p:blipFill>
        <p:spPr>
          <a:xfrm>
            <a:off x="1304402" y="2344616"/>
            <a:ext cx="6798554" cy="3448538"/>
          </a:xfrm>
          <a:prstGeom prst="rect">
            <a:avLst/>
          </a:prstGeom>
        </p:spPr>
      </p:pic>
    </p:spTree>
    <p:extLst>
      <p:ext uri="{BB962C8B-B14F-4D97-AF65-F5344CB8AC3E}">
        <p14:creationId xmlns:p14="http://schemas.microsoft.com/office/powerpoint/2010/main" val="633062595"/>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Walkthrough: Step 4 - Theft</a:t>
            </a:r>
            <a:endParaRPr lang="en-US" dirty="0"/>
          </a:p>
        </p:txBody>
      </p:sp>
      <p:pic>
        <p:nvPicPr>
          <p:cNvPr id="7" name="Picture 6"/>
          <p:cNvPicPr>
            <a:picLocks noChangeAspect="1"/>
          </p:cNvPicPr>
          <p:nvPr/>
        </p:nvPicPr>
        <p:blipFill rotWithShape="1">
          <a:blip r:embed="rId2"/>
          <a:srcRect t="58507"/>
          <a:stretch/>
        </p:blipFill>
        <p:spPr>
          <a:xfrm>
            <a:off x="1252194" y="2434896"/>
            <a:ext cx="6713991" cy="2625566"/>
          </a:xfrm>
          <a:prstGeom prst="rect">
            <a:avLst/>
          </a:prstGeom>
        </p:spPr>
      </p:pic>
    </p:spTree>
    <p:extLst>
      <p:ext uri="{BB962C8B-B14F-4D97-AF65-F5344CB8AC3E}">
        <p14:creationId xmlns:p14="http://schemas.microsoft.com/office/powerpoint/2010/main" val="633062595"/>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Corresponding Class Model</a:t>
            </a:r>
            <a:endParaRPr lang="en-US" dirty="0"/>
          </a:p>
        </p:txBody>
      </p:sp>
      <p:pic>
        <p:nvPicPr>
          <p:cNvPr id="3" name="Picture 2"/>
          <p:cNvPicPr>
            <a:picLocks noChangeAspect="1"/>
          </p:cNvPicPr>
          <p:nvPr/>
        </p:nvPicPr>
        <p:blipFill>
          <a:blip r:embed="rId2"/>
          <a:stretch>
            <a:fillRect/>
          </a:stretch>
        </p:blipFill>
        <p:spPr>
          <a:xfrm>
            <a:off x="457200" y="1990563"/>
            <a:ext cx="8138454" cy="3461579"/>
          </a:xfrm>
          <a:prstGeom prst="rect">
            <a:avLst/>
          </a:prstGeom>
        </p:spPr>
      </p:pic>
    </p:spTree>
    <p:extLst>
      <p:ext uri="{BB962C8B-B14F-4D97-AF65-F5344CB8AC3E}">
        <p14:creationId xmlns:p14="http://schemas.microsoft.com/office/powerpoint/2010/main" val="289096444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Everything has Cyber</a:t>
            </a:r>
            <a:endParaRPr lang="en-US" dirty="0"/>
          </a:p>
        </p:txBody>
      </p:sp>
      <p:sp>
        <p:nvSpPr>
          <p:cNvPr id="3" name="Content Placeholder 2"/>
          <p:cNvSpPr>
            <a:spLocks noGrp="1"/>
          </p:cNvSpPr>
          <p:nvPr>
            <p:ph sz="half" idx="1"/>
          </p:nvPr>
        </p:nvSpPr>
        <p:spPr/>
        <p:txBody>
          <a:bodyPr/>
          <a:lstStyle/>
          <a:p>
            <a:r>
              <a:rPr lang="en-US" dirty="0" smtClean="0"/>
              <a:t>Cyber has introduced a critical new need for federation and coordination</a:t>
            </a:r>
          </a:p>
          <a:p>
            <a:r>
              <a:rPr lang="en-US" dirty="0" smtClean="0"/>
              <a:t>Many criminal and terrorist threats have a cyber component</a:t>
            </a:r>
          </a:p>
          <a:p>
            <a:r>
              <a:rPr lang="en-US" dirty="0" smtClean="0"/>
              <a:t>All response capabilities have a Cyber component</a:t>
            </a:r>
          </a:p>
          <a:p>
            <a:r>
              <a:rPr lang="en-US" dirty="0" smtClean="0"/>
              <a:t>We can’t consider Cyber as separate</a:t>
            </a:r>
            <a:endParaRPr lang="en-US" dirty="0"/>
          </a:p>
        </p:txBody>
      </p:sp>
    </p:spTree>
    <p:extLst>
      <p:ext uri="{BB962C8B-B14F-4D97-AF65-F5344CB8AC3E}">
        <p14:creationId xmlns:p14="http://schemas.microsoft.com/office/powerpoint/2010/main" val="77655103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4848" y="240072"/>
            <a:ext cx="8016240" cy="951569"/>
          </a:xfrm>
        </p:spPr>
        <p:txBody>
          <a:bodyPr>
            <a:normAutofit fontScale="90000"/>
          </a:bodyPr>
          <a:lstStyle/>
          <a:p>
            <a:r>
              <a:rPr lang="en-US" dirty="0" smtClean="0"/>
              <a:t>Everything has “Real World” Consequences</a:t>
            </a:r>
            <a:endParaRPr lang="en-US" dirty="0"/>
          </a:p>
        </p:txBody>
      </p:sp>
      <p:sp>
        <p:nvSpPr>
          <p:cNvPr id="3" name="Content Placeholder 2"/>
          <p:cNvSpPr>
            <a:spLocks noGrp="1"/>
          </p:cNvSpPr>
          <p:nvPr>
            <p:ph sz="half" idx="1"/>
          </p:nvPr>
        </p:nvSpPr>
        <p:spPr/>
        <p:txBody>
          <a:bodyPr/>
          <a:lstStyle/>
          <a:p>
            <a:r>
              <a:rPr lang="en-US" dirty="0" smtClean="0"/>
              <a:t>As critical as Cyber is, it is how it impacts our physical world that is critical</a:t>
            </a:r>
          </a:p>
          <a:p>
            <a:r>
              <a:rPr lang="en-US" dirty="0" smtClean="0"/>
              <a:t>Attacks can contain coordinated physical and cyber components</a:t>
            </a:r>
          </a:p>
          <a:p>
            <a:r>
              <a:rPr lang="en-US" dirty="0" smtClean="0"/>
              <a:t>Incidents may have criminal and legal consequences</a:t>
            </a:r>
          </a:p>
          <a:p>
            <a:r>
              <a:rPr lang="en-US" dirty="0" smtClean="0"/>
              <a:t>Cyber and physical need to be understood </a:t>
            </a:r>
            <a:r>
              <a:rPr lang="en-US" u="sng" dirty="0" smtClean="0"/>
              <a:t>together</a:t>
            </a:r>
            <a:endParaRPr lang="en-US" u="sng" dirty="0"/>
          </a:p>
        </p:txBody>
      </p:sp>
    </p:spTree>
    <p:extLst>
      <p:ext uri="{BB962C8B-B14F-4D97-AF65-F5344CB8AC3E}">
        <p14:creationId xmlns:p14="http://schemas.microsoft.com/office/powerpoint/2010/main" val="184630816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myth of separate domains</a:t>
            </a:r>
            <a:endParaRPr lang="en-US" dirty="0"/>
          </a:p>
        </p:txBody>
      </p:sp>
      <p:sp>
        <p:nvSpPr>
          <p:cNvPr id="3" name="Content Placeholder 2"/>
          <p:cNvSpPr>
            <a:spLocks noGrp="1"/>
          </p:cNvSpPr>
          <p:nvPr>
            <p:ph sz="half" idx="1"/>
          </p:nvPr>
        </p:nvSpPr>
        <p:spPr/>
        <p:txBody>
          <a:bodyPr/>
          <a:lstStyle/>
          <a:p>
            <a:r>
              <a:rPr lang="en-US" dirty="0" smtClean="0"/>
              <a:t>While we like to compartmentalize for efficiency and management</a:t>
            </a:r>
          </a:p>
          <a:p>
            <a:pPr lvl="1"/>
            <a:r>
              <a:rPr lang="en-US" dirty="0" smtClean="0"/>
              <a:t>There is no real separation between these domains</a:t>
            </a:r>
          </a:p>
          <a:p>
            <a:pPr lvl="1"/>
            <a:r>
              <a:rPr lang="en-US" dirty="0" smtClean="0"/>
              <a:t>Concerns, processes and information cross all boundaries</a:t>
            </a:r>
          </a:p>
          <a:p>
            <a:pPr lvl="1"/>
            <a:r>
              <a:rPr lang="en-US" dirty="0" smtClean="0"/>
              <a:t>Our protective forces must be aware of and be able to respond across any “domain”</a:t>
            </a:r>
          </a:p>
          <a:p>
            <a:pPr lvl="1"/>
            <a:r>
              <a:rPr lang="en-US" dirty="0" smtClean="0"/>
              <a:t>Become Federated, integrated and coordinated</a:t>
            </a:r>
            <a:endParaRPr lang="en-US" dirty="0"/>
          </a:p>
        </p:txBody>
      </p:sp>
    </p:spTree>
    <p:extLst>
      <p:ext uri="{BB962C8B-B14F-4D97-AF65-F5344CB8AC3E}">
        <p14:creationId xmlns:p14="http://schemas.microsoft.com/office/powerpoint/2010/main" val="2437668804"/>
      </p:ext>
    </p:extLst>
  </p:cSld>
  <p:clrMapOvr>
    <a:masterClrMapping/>
  </p:clrMapOvr>
  <p:timing>
    <p:tnLst>
      <p:par>
        <p:cTn id="1" dur="indefinite" restart="never" nodeType="tmRoot"/>
      </p:par>
    </p:tnLst>
  </p:timing>
</p:sld>
</file>

<file path=ppt/theme/theme1.xml><?xml version="1.0" encoding="utf-8"?>
<a:theme xmlns:a="http://schemas.openxmlformats.org/drawingml/2006/main" name="1_Office Theme">
  <a:themeElements>
    <a:clrScheme name="Custom 4">
      <a:dk1>
        <a:sysClr val="windowText" lastClr="000000"/>
      </a:dk1>
      <a:lt1>
        <a:sysClr val="window" lastClr="FFFFFF"/>
      </a:lt1>
      <a:dk2>
        <a:srgbClr val="007054"/>
      </a:dk2>
      <a:lt2>
        <a:srgbClr val="D5D1D8"/>
      </a:lt2>
      <a:accent1>
        <a:srgbClr val="0F762E"/>
      </a:accent1>
      <a:accent2>
        <a:srgbClr val="F9BE00"/>
      </a:accent2>
      <a:accent3>
        <a:srgbClr val="59595B"/>
      </a:accent3>
      <a:accent4>
        <a:srgbClr val="92D895"/>
      </a:accent4>
      <a:accent5>
        <a:srgbClr val="006F53"/>
      </a:accent5>
      <a:accent6>
        <a:srgbClr val="CEA3A8"/>
      </a:accent6>
      <a:hlink>
        <a:srgbClr val="F9BE00"/>
      </a:hlink>
      <a:folHlink>
        <a:srgbClr val="D8A43D"/>
      </a:folHlink>
    </a:clrScheme>
    <a:fontScheme name="Angles">
      <a:majorFont>
        <a:latin typeface="Franklin Gothic Medium"/>
        <a:ea typeface=""/>
        <a:cs typeface=""/>
        <a:font script="Jpan" typeface="HG創英角ｺﾞｼｯｸUB"/>
        <a:font script="Hang" typeface="돋움"/>
        <a:font script="Hans" typeface="微软雅黑"/>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a:ea typeface=""/>
        <a:cs typeface=""/>
        <a:font script="Jpan" typeface="ＭＳ Ｐゴシック"/>
        <a:font script="Hang" typeface="맑은 고딕"/>
        <a:font script="Hans" typeface="华文隶书"/>
        <a:font script="Hant" typeface="新細明體"/>
        <a:font script="Arab" typeface="Arial"/>
        <a:font script="Hebr" typeface="Arial"/>
        <a:font script="Thai" typeface="Cord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 xmlns:thm15="http://schemas.microsoft.com/office/thememl/2012/main" name="(ISC)2-2014-Corporate-Powerpoint-Template.potx" id="{DE48546D-FA8D-498D-81B1-3923A9BF6E29}" vid="{2475A856-68B3-4A34-B92E-080A358DEAF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4795</TotalTime>
  <Words>2680</Words>
  <Application>Microsoft Office PowerPoint</Application>
  <PresentationFormat>On-screen Show (4:3)</PresentationFormat>
  <Paragraphs>498</Paragraphs>
  <Slides>66</Slides>
  <Notes>2</Notes>
  <HiddenSlides>6</HiddenSlides>
  <MMClips>0</MMClips>
  <ScaleCrop>false</ScaleCrop>
  <HeadingPairs>
    <vt:vector size="4" baseType="variant">
      <vt:variant>
        <vt:lpstr>Theme</vt:lpstr>
      </vt:variant>
      <vt:variant>
        <vt:i4>1</vt:i4>
      </vt:variant>
      <vt:variant>
        <vt:lpstr>Slide Titles</vt:lpstr>
      </vt:variant>
      <vt:variant>
        <vt:i4>66</vt:i4>
      </vt:variant>
    </vt:vector>
  </HeadingPairs>
  <TitlesOfParts>
    <vt:vector size="67" baseType="lpstr">
      <vt:lpstr>1_Office Theme</vt:lpstr>
      <vt:lpstr>PowerPoint Presentation</vt:lpstr>
      <vt:lpstr>PowerPoint Presentation</vt:lpstr>
      <vt:lpstr>Problem Space</vt:lpstr>
      <vt:lpstr>We have critical needs for analytics and information sharing</vt:lpstr>
      <vt:lpstr>The Opportunity</vt:lpstr>
      <vt:lpstr>The Challenge</vt:lpstr>
      <vt:lpstr>Everything has Cyber</vt:lpstr>
      <vt:lpstr>Everything has “Real World” Consequences</vt:lpstr>
      <vt:lpstr>The myth of separate domains</vt:lpstr>
      <vt:lpstr>The 1-1 Anti-Pattern</vt:lpstr>
      <vt:lpstr>Primary classes of use cases</vt:lpstr>
      <vt:lpstr>What we need is an integrating framework</vt:lpstr>
      <vt:lpstr>PowerPoint Presentation</vt:lpstr>
      <vt:lpstr>Recent Developments</vt:lpstr>
      <vt:lpstr>OMG Process</vt:lpstr>
      <vt:lpstr>Precepts</vt:lpstr>
      <vt:lpstr>Scope</vt:lpstr>
      <vt:lpstr>Conceptual Model Requirements</vt:lpstr>
      <vt:lpstr>Typical Threat/Risk Concepts To Define</vt:lpstr>
      <vt:lpstr>Clarifying “Operational”</vt:lpstr>
      <vt:lpstr>Classes of Threat/Risks in scope</vt:lpstr>
      <vt:lpstr>Scope Diagram</vt:lpstr>
      <vt:lpstr>Submission Team Progress</vt:lpstr>
      <vt:lpstr>PowerPoint Presentation</vt:lpstr>
      <vt:lpstr>Approach</vt:lpstr>
      <vt:lpstr>Relationship to DIKW Model</vt:lpstr>
      <vt:lpstr>Core Concept: Comprehending Planned and Unplanned Threats</vt:lpstr>
      <vt:lpstr>PowerPoint Presentation</vt:lpstr>
      <vt:lpstr>Core Concept: Attacker/Defender Symmetry</vt:lpstr>
      <vt:lpstr>Core Concept: Actor Capabilities</vt:lpstr>
      <vt:lpstr>PowerPoint Presentation</vt:lpstr>
      <vt:lpstr>Example Scenario: Coordinated Power Grid Attack</vt:lpstr>
      <vt:lpstr>Potential Information Flows</vt:lpstr>
      <vt:lpstr>Bridging Experience Domains with common concepts</vt:lpstr>
      <vt:lpstr>Example Use Case: Large Company</vt:lpstr>
      <vt:lpstr>PowerPoint Presentation</vt:lpstr>
      <vt:lpstr>Threats and Risks of What?</vt:lpstr>
      <vt:lpstr>Consequences</vt:lpstr>
      <vt:lpstr>Core Risk/Threat Concepts</vt:lpstr>
      <vt:lpstr>Incidents</vt:lpstr>
      <vt:lpstr>Processes and plans</vt:lpstr>
      <vt:lpstr>PowerPoint Presentation</vt:lpstr>
      <vt:lpstr>STIX (High Level) in UML</vt:lpstr>
      <vt:lpstr>STIX Mapping fragment</vt:lpstr>
      <vt:lpstr>NIEM Subset of interest</vt:lpstr>
      <vt:lpstr>NIEM Mapping Fragment</vt:lpstr>
      <vt:lpstr>Example STIX data</vt:lpstr>
      <vt:lpstr>Notional Model Mapping Instances</vt:lpstr>
      <vt:lpstr>Derived NIEM Data</vt:lpstr>
      <vt:lpstr>PowerPoint Presentation</vt:lpstr>
      <vt:lpstr>Additional Applications</vt:lpstr>
      <vt:lpstr>Conclusions</vt:lpstr>
      <vt:lpstr>Dumpster/Backup</vt:lpstr>
      <vt:lpstr>PowerPoint Presentation</vt:lpstr>
      <vt:lpstr>PowerPoint Presentation</vt:lpstr>
      <vt:lpstr>Clarifying “Operational”</vt:lpstr>
      <vt:lpstr>Example Conceptual Model Fragment</vt:lpstr>
      <vt:lpstr>Example Mapping Fragment</vt:lpstr>
      <vt:lpstr>Indicator Mapping</vt:lpstr>
      <vt:lpstr>Example Scenario: Corporate SAR &amp; Incident Management</vt:lpstr>
      <vt:lpstr>Walkthrough: Instance Model for Credit Card Theft</vt:lpstr>
      <vt:lpstr>Walkthrough: Step 1 - Reconnaisance</vt:lpstr>
      <vt:lpstr>Walkthrough: Step 2 – Post Recon</vt:lpstr>
      <vt:lpstr>Walkthrough: Step 3 – Phishing</vt:lpstr>
      <vt:lpstr>Walkthrough: Step 4 - Theft</vt:lpstr>
      <vt:lpstr>Corresponding Class Model</vt:lpstr>
    </vt:vector>
  </TitlesOfParts>
  <Company>Demandware Inc.</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Advances in Threat and Risk Modeling</dc:title>
  <dc:creator>Gerald Beuchelt</dc:creator>
  <cp:lastModifiedBy>Cory Casanave</cp:lastModifiedBy>
  <cp:revision>82</cp:revision>
  <dcterms:created xsi:type="dcterms:W3CDTF">2014-09-02T16:12:10Z</dcterms:created>
  <dcterms:modified xsi:type="dcterms:W3CDTF">2014-09-12T23:22:59Z</dcterms:modified>
</cp:coreProperties>
</file>